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71" r:id="rId2"/>
    <p:sldId id="274" r:id="rId3"/>
    <p:sldId id="285" r:id="rId4"/>
    <p:sldId id="277" r:id="rId5"/>
    <p:sldId id="278" r:id="rId6"/>
    <p:sldId id="301" r:id="rId7"/>
    <p:sldId id="279" r:id="rId8"/>
    <p:sldId id="287" r:id="rId9"/>
    <p:sldId id="280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282" r:id="rId21"/>
    <p:sldId id="286" r:id="rId22"/>
    <p:sldId id="281" r:id="rId23"/>
    <p:sldId id="288" r:id="rId24"/>
    <p:sldId id="300" r:id="rId25"/>
    <p:sldId id="289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55" autoAdjust="0"/>
    <p:restoredTop sz="95262" autoAdjust="0"/>
  </p:normalViewPr>
  <p:slideViewPr>
    <p:cSldViewPr>
      <p:cViewPr varScale="1">
        <p:scale>
          <a:sx n="108" d="100"/>
          <a:sy n="108" d="100"/>
        </p:scale>
        <p:origin x="36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322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5A3E8-6CC0-4A66-9468-4928D2635344}" type="datetimeFigureOut">
              <a:rPr lang="zh-TW" altLang="en-US" smtClean="0"/>
              <a:t>2022/12/29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F7719-BACD-4E27-97A9-DE2EAAC13F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588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6F52E-265E-41C7-9DDC-826622ECAAF8}" type="datetimeFigureOut">
              <a:rPr lang="zh-TW" altLang="en-US" smtClean="0"/>
              <a:pPr/>
              <a:t>2022/12/29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57158-30C4-4DC0-9437-620F9D3B4BF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666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9893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1791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248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560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6798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045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Remove outliers</a:t>
            </a:r>
            <a:r>
              <a:rPr lang="zh-TW" altLang="en-US" dirty="0"/>
              <a:t> </a:t>
            </a:r>
            <a:r>
              <a:rPr lang="en-US" altLang="zh-TW" dirty="0"/>
              <a:t>not bottleneck -&gt;</a:t>
            </a:r>
            <a:r>
              <a:rPr lang="en-US" altLang="zh-TW" baseline="0" dirty="0"/>
              <a:t> reduce memory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074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標楷體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88640"/>
            <a:ext cx="10972800" cy="648072"/>
          </a:xfrm>
        </p:spPr>
        <p:txBody>
          <a:bodyPr/>
          <a:lstStyle>
            <a:lvl1pPr>
              <a:defRPr sz="4000"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0972800" cy="5328592"/>
          </a:xfrm>
        </p:spPr>
        <p:txBody>
          <a:bodyPr/>
          <a:lstStyle>
            <a:lvl1pPr>
              <a:defRPr sz="2400" baseline="0">
                <a:latin typeface="Calibri" pitchFamily="34" charset="0"/>
                <a:ea typeface="標楷體" pitchFamily="65" charset="-120"/>
              </a:defRPr>
            </a:lvl1pPr>
            <a:lvl2pPr>
              <a:defRPr sz="2400" baseline="0">
                <a:latin typeface="Calibri" pitchFamily="34" charset="0"/>
                <a:ea typeface="標楷體" pitchFamily="65" charset="-120"/>
              </a:defRPr>
            </a:lvl2pPr>
            <a:lvl3pPr>
              <a:defRPr sz="2000" baseline="0">
                <a:latin typeface="Calibri" pitchFamily="34" charset="0"/>
                <a:ea typeface="標楷體" pitchFamily="65" charset="-120"/>
              </a:defRPr>
            </a:lvl3pPr>
            <a:lvl4pPr>
              <a:defRPr sz="2000" baseline="0">
                <a:latin typeface="Calibri" pitchFamily="34" charset="0"/>
                <a:ea typeface="標楷體" pitchFamily="65" charset="-120"/>
              </a:defRPr>
            </a:lvl4pPr>
            <a:lvl5pPr>
              <a:defRPr sz="2000" baseline="0">
                <a:latin typeface="Calibri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39349" y="6356350"/>
            <a:ext cx="3860800" cy="501650"/>
          </a:xfrm>
        </p:spPr>
        <p:txBody>
          <a:bodyPr/>
          <a:lstStyle>
            <a:lvl1pPr algn="l">
              <a:defRPr b="1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en-US" altLang="zh-TW" dirty="0"/>
              <a:t>NTU / DCS Lab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3119040" cy="501650"/>
          </a:xfrm>
        </p:spPr>
        <p:txBody>
          <a:bodyPr/>
          <a:lstStyle>
            <a:lvl1pPr>
              <a:defRPr b="1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7" name="Straight Connector 10"/>
          <p:cNvCxnSpPr/>
          <p:nvPr userDrawn="1"/>
        </p:nvCxnSpPr>
        <p:spPr bwMode="auto">
          <a:xfrm>
            <a:off x="183848" y="908720"/>
            <a:ext cx="11785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libs.net/datasets/karlsruhe_sequences/" TargetMode="External"/><Relationship Id="rId2" Type="http://schemas.openxmlformats.org/officeDocument/2006/relationships/hyperlink" Target="https://www.cvlibs.net/software/libvis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libs.net/datasets/karlsruhe_sequences/" TargetMode="External"/><Relationship Id="rId2" Type="http://schemas.openxmlformats.org/officeDocument/2006/relationships/hyperlink" Target="https://www.cvlibs.net/software/libvis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2207568" y="3147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342900" indent="-342900" algn="ctr">
              <a:lnSpc>
                <a:spcPct val="90000"/>
              </a:lnSpc>
              <a:spcAft>
                <a:spcPct val="20000"/>
              </a:spcAft>
            </a:pPr>
            <a:r>
              <a:rPr lang="en-US" altLang="zh-TW" sz="3300" dirty="0">
                <a:solidFill>
                  <a:srgbClr val="008000"/>
                </a:solidFill>
                <a:latin typeface="+mj-lt"/>
                <a:ea typeface="標楷體" pitchFamily="65" charset="-120"/>
              </a:rPr>
              <a:t>AAHLS Final Presentation</a:t>
            </a:r>
          </a:p>
          <a:p>
            <a:pPr marL="342900" indent="-342900" algn="ctr">
              <a:lnSpc>
                <a:spcPct val="90000"/>
              </a:lnSpc>
              <a:spcAft>
                <a:spcPct val="20000"/>
              </a:spcAft>
            </a:pPr>
            <a:r>
              <a:rPr lang="en-US" altLang="zh-TW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Dec 29, 2022</a:t>
            </a:r>
            <a:endParaRPr lang="en-US" altLang="zh-TW" sz="29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9"/>
          <p:cNvSpPr/>
          <p:nvPr/>
        </p:nvSpPr>
        <p:spPr>
          <a:xfrm>
            <a:off x="493068" y="3100606"/>
            <a:ext cx="11201400" cy="216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Presenter: </a:t>
            </a:r>
            <a:r>
              <a:rPr lang="zh-TW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張惇宥 朱怡蓁 許家維</a:t>
            </a:r>
            <a:endParaRPr lang="en-US" altLang="zh-TW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Advisor: Prof. </a:t>
            </a:r>
            <a:r>
              <a:rPr lang="zh-TW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賴瑾</a:t>
            </a:r>
            <a:endParaRPr lang="en-US" altLang="zh-TW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400" b="1" i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G</a:t>
            </a:r>
            <a:r>
              <a:rPr lang="en-US" altLang="zh-TW" sz="2000" b="1" i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raduate Institute of Electronics Engineering, National Taiwan Univers</a:t>
            </a:r>
            <a:r>
              <a:rPr lang="en-US" altLang="zh-TW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ity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13" name="Picture 2" descr="Image result for å°å¤§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4937380"/>
            <a:ext cx="1691191" cy="1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5086687"/>
            <a:ext cx="2515710" cy="1378287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1140768" y="1235968"/>
            <a:ext cx="9906000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ko-KR" b="1" dirty="0">
                <a:ea typeface="PMingLiU" panose="02020500000000000000" pitchFamily="18" charset="-120"/>
              </a:rPr>
              <a:t>The Hardware Acceleration of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ko-KR" b="1" dirty="0">
                <a:ea typeface="PMingLiU" panose="02020500000000000000" pitchFamily="18" charset="-120"/>
              </a:rPr>
              <a:t>Monocular Visual Odometry</a:t>
            </a:r>
            <a:endParaRPr lang="en-US" altLang="zh-TW" sz="3200" b="1" dirty="0">
              <a:ea typeface="PMingLiU" pitchFamily="18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DC1F6A-68A4-4BC0-BC0C-5517E0BF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Compute Feature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58C2F4-BE08-4137-ADD1-16A98A82B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Arranging data into bucket in compute feature kernel rather than matching kernel</a:t>
            </a:r>
          </a:p>
          <a:p>
            <a:pPr lvl="1"/>
            <a:r>
              <a:rPr lang="en-US" altLang="zh-TW" dirty="0"/>
              <a:t>Reduce the latency of matching kernel</a:t>
            </a:r>
          </a:p>
          <a:p>
            <a:pPr marL="457200" lvl="1" indent="0">
              <a:buNone/>
            </a:pP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We plan to use DATAFLOW to design compute feature</a:t>
            </a:r>
          </a:p>
          <a:p>
            <a:r>
              <a:rPr lang="en-US" altLang="zh-TW" dirty="0"/>
              <a:t>However, it is not the bottleneck stage and we encounter some memory issue</a:t>
            </a:r>
          </a:p>
          <a:p>
            <a:r>
              <a:rPr lang="en-US" altLang="zh-TW" dirty="0"/>
              <a:t>We use the original C++ code to synthesis</a:t>
            </a:r>
          </a:p>
          <a:p>
            <a:endParaRPr lang="en-US" alt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C177159-0022-4E4E-8BF9-E18449F70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83CB9E-9856-4905-9182-3C30EE388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7EE0C2-B017-40A2-97C6-0E1E4878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86845"/>
            <a:ext cx="8737600" cy="12135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7C128B6-E6E4-44F2-B12B-80575AECE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249" y="4196404"/>
            <a:ext cx="5282084" cy="238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73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EB48D6-4918-4D06-8F36-77FAE7B47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Compute Feature – Future 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4E6FA3-045D-4F8B-8436-C1220E78C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2736"/>
            <a:ext cx="10972800" cy="5328592"/>
          </a:xfrm>
        </p:spPr>
        <p:txBody>
          <a:bodyPr/>
          <a:lstStyle/>
          <a:p>
            <a:r>
              <a:rPr lang="en-US" altLang="zh-TW" dirty="0"/>
              <a:t>The memory access is not efficient in current design (no burst access)</a:t>
            </a:r>
          </a:p>
          <a:p>
            <a:r>
              <a:rPr lang="en-US" altLang="zh-TW" dirty="0"/>
              <a:t>There is also no parallelism in current design</a:t>
            </a:r>
          </a:p>
          <a:p>
            <a:r>
              <a:rPr lang="en-US" altLang="zh-TW" dirty="0"/>
              <a:t>However, if the matching kernel become faster, compute feature will become bottleneck</a:t>
            </a:r>
          </a:p>
          <a:p>
            <a:r>
              <a:rPr lang="en-US" altLang="zh-TW" dirty="0"/>
              <a:t>We plan to use window buffer only to balance the performance and memory usage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F50A73A-7ACE-44FD-A664-189A87AA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52B491-3E2F-4E5F-9405-568CEB02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858DAD9-FFBD-4DC3-8839-A2BBEE12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1" y="3200400"/>
            <a:ext cx="5283202" cy="359361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D24BC5E-EA69-40DC-B679-814F9580A727}"/>
              </a:ext>
            </a:extLst>
          </p:cNvPr>
          <p:cNvSpPr txBox="1"/>
          <p:nvPr/>
        </p:nvSpPr>
        <p:spPr>
          <a:xfrm>
            <a:off x="5295588" y="3429000"/>
            <a:ext cx="163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Window Buffer</a:t>
            </a:r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BB08BF3-8983-4E1E-9DF7-5D5FCC5FFAE4}"/>
              </a:ext>
            </a:extLst>
          </p:cNvPr>
          <p:cNvSpPr txBox="1"/>
          <p:nvPr/>
        </p:nvSpPr>
        <p:spPr>
          <a:xfrm>
            <a:off x="9220200" y="3429000"/>
            <a:ext cx="180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Window Buffer +</a:t>
            </a:r>
          </a:p>
          <a:p>
            <a:r>
              <a:rPr lang="en-US" altLang="zh-TW" b="1" dirty="0"/>
              <a:t>Line Buffer</a:t>
            </a:r>
            <a:endParaRPr lang="zh-TW" alt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AAFE2AD-8126-42A2-BBDC-37A99F49AF28}"/>
              </a:ext>
            </a:extLst>
          </p:cNvPr>
          <p:cNvSpPr txBox="1"/>
          <p:nvPr/>
        </p:nvSpPr>
        <p:spPr>
          <a:xfrm>
            <a:off x="1465133" y="3429000"/>
            <a:ext cx="90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Current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3BB6C3F-9767-445F-8B0B-26DC369B81F7}"/>
              </a:ext>
            </a:extLst>
          </p:cNvPr>
          <p:cNvSpPr txBox="1"/>
          <p:nvPr/>
        </p:nvSpPr>
        <p:spPr>
          <a:xfrm>
            <a:off x="1171013" y="4812542"/>
            <a:ext cx="149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 data reuse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59FC81C-FB0C-4DA3-B0DB-D31DD9441C66}"/>
              </a:ext>
            </a:extLst>
          </p:cNvPr>
          <p:cNvSpPr txBox="1"/>
          <p:nvPr/>
        </p:nvSpPr>
        <p:spPr>
          <a:xfrm>
            <a:off x="9526437" y="4812542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Fully reuse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908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4218F6-DBC5-4C04-AAF8-49F377E2B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Matching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707D60-B4F0-444B-928C-D15E6264B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Data-level parallelism in find match</a:t>
            </a:r>
          </a:p>
          <a:p>
            <a:pPr lvl="1"/>
            <a:r>
              <a:rPr lang="en-US" altLang="zh-TW" dirty="0"/>
              <a:t>Pipeline II=1</a:t>
            </a:r>
          </a:p>
          <a:p>
            <a:pPr lvl="1"/>
            <a:r>
              <a:rPr lang="en-US" altLang="zh-TW" dirty="0"/>
              <a:t>Parallelism on computing distance of two 32-dim vectors</a:t>
            </a:r>
          </a:p>
          <a:p>
            <a:r>
              <a:rPr lang="en-US" altLang="zh-TW" b="1" dirty="0"/>
              <a:t>Data buffer and fetch strategies</a:t>
            </a:r>
          </a:p>
          <a:p>
            <a:pPr lvl="1"/>
            <a:r>
              <a:rPr lang="en-US" altLang="zh-TW" dirty="0"/>
              <a:t>1/3 on chip memory reuse compare to fully buffered</a:t>
            </a:r>
          </a:p>
          <a:p>
            <a:pPr lvl="1"/>
            <a:r>
              <a:rPr lang="en-US" altLang="zh-TW" dirty="0"/>
              <a:t>Each data only need one global memory access</a:t>
            </a:r>
            <a:endParaRPr lang="en-US" altLang="zh-TW" b="1" dirty="0"/>
          </a:p>
          <a:p>
            <a:r>
              <a:rPr lang="en-US" altLang="zh-TW" b="1" dirty="0"/>
              <a:t>Reduce BRAM usage</a:t>
            </a:r>
          </a:p>
          <a:p>
            <a:pPr lvl="1"/>
            <a:r>
              <a:rPr lang="en-US" altLang="zh-TW" dirty="0"/>
              <a:t>Using #pragma </a:t>
            </a:r>
            <a:r>
              <a:rPr lang="en-US" altLang="zh-TW" dirty="0" err="1"/>
              <a:t>bind_storage</a:t>
            </a:r>
            <a:r>
              <a:rPr lang="en-US" altLang="zh-TW" dirty="0"/>
              <a:t> to use Ultra RAM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1229291-EB7B-42EC-BF0A-EA4C18838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943080-DCAD-400E-A6D2-568140CDC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6476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3CA004-F724-4780-AB4B-6192CECBA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Data-Level Parallelism in Find Match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5C6489-5F01-4CB1-8893-5E34EDE84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Hand-craft adder tree to guide HLS tool</a:t>
            </a:r>
          </a:p>
          <a:p>
            <a:r>
              <a:rPr lang="en-US" altLang="zh-TW" dirty="0"/>
              <a:t>“</a:t>
            </a:r>
            <a:r>
              <a:rPr lang="en-US" altLang="zh-TW" dirty="0" err="1"/>
              <a:t>find_col</a:t>
            </a:r>
            <a:r>
              <a:rPr lang="en-US" altLang="zh-TW" dirty="0"/>
              <a:t>” loop has II=1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20CE5DE-95DE-4F9F-8D4D-BD4773AA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C43321-6A70-4DCD-BA62-DB82B753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CB4BBF-5A71-4A6F-9396-CE70F4277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12192000" cy="431519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A27C76C-4CDE-44B9-99C9-7FEDC0A66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781" y="4002039"/>
            <a:ext cx="6049219" cy="105742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CA7A8CE-F15E-4CDE-A179-D63F96461DFB}"/>
              </a:ext>
            </a:extLst>
          </p:cNvPr>
          <p:cNvSpPr txBox="1"/>
          <p:nvPr/>
        </p:nvSpPr>
        <p:spPr>
          <a:xfrm>
            <a:off x="8188786" y="3709361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Original 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3BBF94-92E9-4775-923E-D45D8AA1C549}"/>
              </a:ext>
            </a:extLst>
          </p:cNvPr>
          <p:cNvSpPr txBox="1"/>
          <p:nvPr/>
        </p:nvSpPr>
        <p:spPr>
          <a:xfrm>
            <a:off x="2723767" y="3709361"/>
            <a:ext cx="113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Improved 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150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5DDABD-8355-443C-A683-DF05B2D45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DRAM Traffic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7BE480A-6DA7-4DA3-9915-FF8C784012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Assume we don’t buffer any feature point</a:t>
                </a:r>
              </a:p>
              <a:p>
                <a:r>
                  <a:rPr lang="en-US" altLang="zh-TW" dirty="0"/>
                  <a:t>The size of each feature point is 48 bytes </a:t>
                </a:r>
              </a:p>
              <a:p>
                <a:pPr lvl="1"/>
                <a:r>
                  <a:rPr lang="en-US" altLang="zh-TW" dirty="0"/>
                  <a:t>16 bytes coordinate and class, 32 bytes of characteristics</a:t>
                </a:r>
              </a:p>
              <a:p>
                <a:r>
                  <a:rPr lang="en-US" altLang="zh-TW" dirty="0"/>
                  <a:t>We have 20000 feature point in each frame, and each point have to search 1500 points on previous frame in average</a:t>
                </a:r>
              </a:p>
              <a:p>
                <a:r>
                  <a:rPr lang="en-US" altLang="zh-TW" dirty="0"/>
                  <a:t>The DRAM traffic of each frame is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20000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1500×48×2=2.8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𝐺𝐵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We have one int32 port to access data from DRAM, it takes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1.4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×300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=2.34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r>
                  <a:rPr lang="en-US" altLang="zh-TW" dirty="0"/>
                  <a:t> to access data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7BE480A-6DA7-4DA3-9915-FF8C784012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2" t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3B5AC64-5313-431E-910F-D0496BE61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85CA04-6658-46C5-8471-BA1B2D1D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2178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5DDABD-8355-443C-A683-DF05B2D45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Data Buffer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7BE480A-6DA7-4DA3-9915-FF8C784012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Now, assume we have a buffer that can ensure each data only need to access once</a:t>
                </a:r>
              </a:p>
              <a:p>
                <a:r>
                  <a:rPr lang="en-US" altLang="zh-TW" dirty="0"/>
                  <a:t>The DRAM traffic of each frame is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20000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×48×2=1.92 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𝑀𝐵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It takes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1.92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×300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en-US" altLang="zh-TW" dirty="0"/>
                  <a:t> to access data</a:t>
                </a:r>
              </a:p>
              <a:p>
                <a:r>
                  <a:rPr lang="en-US" altLang="zh-TW" dirty="0"/>
                  <a:t>Therefore, we design a buffer that can buffer 7 columns of bins</a:t>
                </a:r>
              </a:p>
              <a:p>
                <a:r>
                  <a:rPr lang="en-US" altLang="zh-TW" dirty="0"/>
                  <a:t>We also aggregate of the bins in one column to flatten a loop in find match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7BE480A-6DA7-4DA3-9915-FF8C784012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2" t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3B5AC64-5313-431E-910F-D0496BE61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85CA04-6658-46C5-8471-BA1B2D1D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745FB0E-7400-4490-8972-73E53E7EE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426944"/>
            <a:ext cx="4970770" cy="34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92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7DC86-C878-4C41-A0CD-98E294267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Fetching Strategies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61599B-5593-40E8-AAD4-8BC090A4D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Using for loop with #pragma PIPELINE II=1 explicitly to enable burst transfer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C7B56A-D49B-44CA-924E-19D90C2E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0B21AE-1EDF-47EE-A56C-31399823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751494-3AFF-44F3-A4B9-2B15E1BDB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136186"/>
            <a:ext cx="5191850" cy="422016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2A44B4B-997D-4033-88D5-53892C877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8" y="2652049"/>
            <a:ext cx="5182323" cy="315321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5BE4F01-0304-48D2-96D0-35BA99042F1B}"/>
              </a:ext>
            </a:extLst>
          </p:cNvPr>
          <p:cNvSpPr txBox="1"/>
          <p:nvPr/>
        </p:nvSpPr>
        <p:spPr>
          <a:xfrm>
            <a:off x="2579284" y="1565838"/>
            <a:ext cx="987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original</a:t>
            </a:r>
            <a:endParaRPr lang="zh-TW" alt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3E76CAC-E018-4FFE-8DFF-3D612E785542}"/>
              </a:ext>
            </a:extLst>
          </p:cNvPr>
          <p:cNvSpPr txBox="1"/>
          <p:nvPr/>
        </p:nvSpPr>
        <p:spPr>
          <a:xfrm>
            <a:off x="8238294" y="1559715"/>
            <a:ext cx="121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improved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17655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829F2-5D87-4A35-8AF6-EA0126A2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Reducing BRAM Usage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A0C379-E295-43AD-84A4-2E25F4A6B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Using Ultra RAM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0E0B3B7-89EB-4FDE-87F7-D29FEA49F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179B4-7794-4BF7-B8FB-CFA01995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3C31FC-B49B-4C6F-B120-3D0048DC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098" y="1796252"/>
            <a:ext cx="6411803" cy="2214635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1E496ABA-6819-4262-A446-67D28948B333}"/>
              </a:ext>
            </a:extLst>
          </p:cNvPr>
          <p:cNvGrpSpPr/>
          <p:nvPr/>
        </p:nvGrpSpPr>
        <p:grpSpPr>
          <a:xfrm>
            <a:off x="5638800" y="4500509"/>
            <a:ext cx="5553850" cy="1489673"/>
            <a:chOff x="5638060" y="4315591"/>
            <a:chExt cx="5553850" cy="148967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65E8F19-665B-4D0A-84C6-0D92EBD76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43"/>
            <a:stretch/>
          </p:blipFill>
          <p:spPr>
            <a:xfrm>
              <a:off x="5638060" y="4315591"/>
              <a:ext cx="5553850" cy="62873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8708ACD-212A-4EF8-A412-7AD21438C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7587" y="5176526"/>
              <a:ext cx="5534797" cy="628738"/>
            </a:xfrm>
            <a:prstGeom prst="rect">
              <a:avLst/>
            </a:prstGeom>
          </p:spPr>
        </p:pic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C379D21-39D6-411C-A7F5-BF18A7650660}"/>
              </a:ext>
            </a:extLst>
          </p:cNvPr>
          <p:cNvSpPr txBox="1"/>
          <p:nvPr/>
        </p:nvSpPr>
        <p:spPr>
          <a:xfrm>
            <a:off x="2057400" y="4614823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Original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(433)</a:t>
            </a:r>
            <a:endParaRPr lang="zh-TW" altLang="en-US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435BFE2-AEA9-408E-BDC0-97B2CB6EE1BE}"/>
              </a:ext>
            </a:extLst>
          </p:cNvPr>
          <p:cNvSpPr txBox="1"/>
          <p:nvPr/>
        </p:nvSpPr>
        <p:spPr>
          <a:xfrm>
            <a:off x="2057400" y="5475758"/>
            <a:ext cx="1683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Improved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(37)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211393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D72A29-69E9-4A41-B8E8-74B75184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Matching – Future work (1/2)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FC81C0-807C-4514-8C8A-7F7B1F144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Data-level parallelism in find match</a:t>
            </a:r>
          </a:p>
          <a:p>
            <a:pPr lvl="1"/>
            <a:r>
              <a:rPr lang="en-US" altLang="zh-TW" dirty="0"/>
              <a:t>Unroll the find match loop to increase the number of parallelism</a:t>
            </a:r>
          </a:p>
          <a:p>
            <a:pPr lvl="1"/>
            <a:r>
              <a:rPr lang="en-US" altLang="zh-TW" dirty="0"/>
              <a:t>Set ARRAY_RESHAPE on </a:t>
            </a:r>
            <a:r>
              <a:rPr lang="en-US" altLang="zh-TW" dirty="0" err="1"/>
              <a:t>m_buffer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8EC94EE-F6F1-4B8A-A899-9D44CF53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FAF185-7BB2-437E-B00A-70BB3A41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8AA1E81-B1B8-4D5D-A893-96D56CD4B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3626"/>
            <a:ext cx="12192000" cy="209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29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E4ECF0-11E2-4775-95C0-961FC953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Matching – Future work (2/2)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7750EC4-549B-4D5F-98B5-C3AECF0B5B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b="1" dirty="0"/>
                  <a:t>Data buffer and fetch strategies</a:t>
                </a:r>
              </a:p>
              <a:p>
                <a:pPr lvl="1"/>
                <a:r>
                  <a:rPr lang="en-US" altLang="zh-TW" dirty="0"/>
                  <a:t>In the previous discussion, we assume there are only one int32 port</a:t>
                </a:r>
              </a:p>
              <a:p>
                <a:pPr lvl="1"/>
                <a:r>
                  <a:rPr lang="en-US" altLang="zh-TW" dirty="0"/>
                  <a:t>If we use multiple port and leverage automatic port width resizing, the HBM BW can be fully utilize</a:t>
                </a:r>
              </a:p>
              <a:p>
                <a:pPr lvl="1"/>
                <a:r>
                  <a:rPr lang="en-US" altLang="zh-TW" dirty="0"/>
                  <a:t>For example, the total BW of 8 ports of int32 (auto resize to 512 bits) is</a:t>
                </a:r>
              </a:p>
              <a:p>
                <a:pPr marL="457200" lvl="1" indent="0">
                  <a:buNone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512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300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𝑀𝐵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=153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𝐺𝐵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dirty="0"/>
                  <a:t>, which is close to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201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𝐺𝐵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(total HBM BW)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7750EC4-549B-4D5F-98B5-C3AECF0B5B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2" t="-915" r="-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E6AAE73-15A9-4BAF-BD22-8CD46E5C5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322E28-C466-493A-ACC1-E3445BF2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DC6468-C37D-4411-8963-089ECD7B0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994481"/>
            <a:ext cx="5471794" cy="191906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1E8DFC9-2DAC-4FBA-B909-ECA67ADA79F4}"/>
              </a:ext>
            </a:extLst>
          </p:cNvPr>
          <p:cNvSpPr/>
          <p:nvPr/>
        </p:nvSpPr>
        <p:spPr>
          <a:xfrm>
            <a:off x="3505200" y="4267200"/>
            <a:ext cx="304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431792C-9F75-49EF-8180-63E4CA2D2F38}"/>
              </a:ext>
            </a:extLst>
          </p:cNvPr>
          <p:cNvSpPr txBox="1"/>
          <p:nvPr/>
        </p:nvSpPr>
        <p:spPr>
          <a:xfrm>
            <a:off x="2784567" y="3946175"/>
            <a:ext cx="360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N need to be multiple of 512/32=16</a:t>
            </a:r>
            <a:endParaRPr lang="zh-TW" altLang="en-US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02E5952-8161-44C2-917B-22AD5AF3C037}"/>
              </a:ext>
            </a:extLst>
          </p:cNvPr>
          <p:cNvSpPr/>
          <p:nvPr/>
        </p:nvSpPr>
        <p:spPr>
          <a:xfrm>
            <a:off x="2514600" y="6190429"/>
            <a:ext cx="810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https://docs.xilinx.com/r/en-US/ug1399-vitis-hls/Automatic-Port-Width-Resizing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CDE1545-CF29-46D6-83ED-E789F026302D}"/>
              </a:ext>
            </a:extLst>
          </p:cNvPr>
          <p:cNvSpPr txBox="1"/>
          <p:nvPr/>
        </p:nvSpPr>
        <p:spPr>
          <a:xfrm>
            <a:off x="6756445" y="5825885"/>
            <a:ext cx="400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Connect 3 pseudo channels to each port</a:t>
            </a:r>
            <a:endParaRPr lang="zh-TW" altLang="en-US" b="1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D948134-25A3-4DF1-8AFE-B1FF5FAF4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729" y="3946175"/>
            <a:ext cx="3773742" cy="18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74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charset="-120"/>
              </a:rPr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0972800" cy="5472608"/>
          </a:xfrm>
        </p:spPr>
        <p:txBody>
          <a:bodyPr>
            <a:normAutofit/>
          </a:bodyPr>
          <a:lstStyle/>
          <a:p>
            <a:r>
              <a:rPr lang="en-US" altLang="zh-TW" b="1" dirty="0">
                <a:ea typeface="新細明體" charset="-120"/>
              </a:rPr>
              <a:t>Introduction</a:t>
            </a:r>
          </a:p>
          <a:p>
            <a:r>
              <a:rPr lang="en-US" altLang="zh-TW" b="1" dirty="0">
                <a:ea typeface="新細明體" charset="-120"/>
              </a:rPr>
              <a:t>Monocular Visual Odometry Algorithm</a:t>
            </a:r>
          </a:p>
          <a:p>
            <a:r>
              <a:rPr lang="en-US" altLang="zh-TW" b="1" dirty="0">
                <a:ea typeface="新細明體" charset="-120"/>
              </a:rPr>
              <a:t>Profiling</a:t>
            </a:r>
          </a:p>
          <a:p>
            <a:r>
              <a:rPr lang="en-US" altLang="zh-TW" b="1" dirty="0">
                <a:ea typeface="新細明體" charset="-120"/>
              </a:rPr>
              <a:t>Algorithm and HLS Optimization</a:t>
            </a:r>
          </a:p>
          <a:p>
            <a:r>
              <a:rPr lang="en-US" altLang="zh-TW" b="1" dirty="0">
                <a:ea typeface="新細明體" charset="-120"/>
              </a:rPr>
              <a:t>System Architecture</a:t>
            </a:r>
          </a:p>
          <a:p>
            <a:r>
              <a:rPr lang="en-US" altLang="zh-TW" b="1" dirty="0">
                <a:ea typeface="新細明體" charset="-120"/>
              </a:rPr>
              <a:t>Performance Evaluation</a:t>
            </a:r>
          </a:p>
          <a:p>
            <a:r>
              <a:rPr lang="en-US" altLang="zh-TW" b="1" dirty="0">
                <a:ea typeface="新細明體" charset="-120"/>
              </a:rPr>
              <a:t>Reference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F1CFFD-4E36-4785-AABB-49F75B33B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Remove Outliers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57269A-87E6-40AA-9E0B-A3922105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Delaunay Triangulation</a:t>
            </a:r>
          </a:p>
          <a:p>
            <a:pPr lvl="1"/>
            <a:r>
              <a:rPr lang="en-US" altLang="zh-TW" dirty="0"/>
              <a:t>Sweep Circle Algorithm [3]</a:t>
            </a:r>
          </a:p>
          <a:p>
            <a:pPr lvl="1"/>
            <a:r>
              <a:rPr lang="en-US" altLang="zh-TW" dirty="0"/>
              <a:t>Complexity: O(</a:t>
            </a:r>
            <a:r>
              <a:rPr lang="en-US" altLang="zh-TW" dirty="0" err="1"/>
              <a:t>NlogN</a:t>
            </a:r>
            <a:r>
              <a:rPr lang="en-US" altLang="zh-TW" dirty="0"/>
              <a:t>)</a:t>
            </a:r>
          </a:p>
          <a:p>
            <a:pPr marL="57150" indent="0">
              <a:buNone/>
            </a:pPr>
            <a:endParaRPr lang="en-US" altLang="zh-TW" dirty="0"/>
          </a:p>
          <a:p>
            <a:pPr marL="400050"/>
            <a:r>
              <a:rPr lang="en-US" altLang="zh-TW" dirty="0"/>
              <a:t>Remove outliers</a:t>
            </a:r>
          </a:p>
          <a:p>
            <a:pPr marL="800100" lvl="1"/>
            <a:r>
              <a:rPr lang="en-US" altLang="zh-TW" dirty="0"/>
              <a:t>Calculate support for each edge to eliminate outliers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AD4648C-264F-4BBC-8450-E882D3B58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3038A8-C7AE-4480-808B-14FD0325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37" y="3871432"/>
            <a:ext cx="6874045" cy="2286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613093"/>
            <a:ext cx="2588662" cy="196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78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Storage Optimization for Remove Outliers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Target: reduce memory usage</a:t>
            </a:r>
          </a:p>
          <a:p>
            <a:pPr lvl="1"/>
            <a:r>
              <a:rPr lang="en-US" altLang="zh-TW" dirty="0"/>
              <a:t>Change double to float</a:t>
            </a:r>
          </a:p>
          <a:p>
            <a:pPr lvl="1"/>
            <a:r>
              <a:rPr lang="en-US" altLang="zh-TW" dirty="0"/>
              <a:t>Reuse array by using union: float = 2 x int16_t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Memory usage: 631 -&gt; 560 BRAM_18K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1447800"/>
            <a:ext cx="1928027" cy="168416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219" y="3857610"/>
            <a:ext cx="3832546" cy="222123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3857610"/>
            <a:ext cx="3864219" cy="22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12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1876DE-8197-4ED7-AFF5-E730E6AB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Architecture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BD4944-01AC-449D-A188-CCCDF8C09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Task level parallelism</a:t>
            </a:r>
          </a:p>
          <a:p>
            <a:pPr lvl="1"/>
            <a:r>
              <a:rPr lang="en-US" altLang="zh-TW" dirty="0"/>
              <a:t>Use double buffer in global memory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5BC36C3-13A7-4C70-BBB0-FBC5F1A0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A51D89-B213-4842-93CC-0C282AA6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DEEA2C-48A5-493B-9C25-688ED66EC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81042"/>
            <a:ext cx="4190476" cy="318095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58F5E37-0D06-4C54-BDA8-9BF878D2D619}"/>
              </a:ext>
            </a:extLst>
          </p:cNvPr>
          <p:cNvSpPr txBox="1"/>
          <p:nvPr/>
        </p:nvSpPr>
        <p:spPr>
          <a:xfrm>
            <a:off x="5308847" y="2354674"/>
            <a:ext cx="6248400" cy="37856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i="1" dirty="0"/>
              <a:t>Cl::Buffer DB[2]</a:t>
            </a:r>
          </a:p>
          <a:p>
            <a:r>
              <a:rPr lang="en-US" altLang="zh-TW" sz="2400" b="1" dirty="0"/>
              <a:t>for</a:t>
            </a:r>
            <a:r>
              <a:rPr lang="en-US" altLang="zh-TW" sz="2400" dirty="0"/>
              <a:t> </a:t>
            </a:r>
            <a:r>
              <a:rPr lang="en-US" altLang="zh-TW" sz="2400" i="1" dirty="0" err="1"/>
              <a:t>i</a:t>
            </a:r>
            <a:r>
              <a:rPr lang="en-US" altLang="zh-TW" sz="2400" i="1" dirty="0"/>
              <a:t> = 0…numImg-1 </a:t>
            </a:r>
            <a:r>
              <a:rPr lang="en-US" altLang="zh-TW" sz="2400" b="1" dirty="0"/>
              <a:t>do</a:t>
            </a:r>
          </a:p>
          <a:p>
            <a:r>
              <a:rPr lang="en-US" altLang="zh-TW" sz="2400" i="1" dirty="0"/>
              <a:t>    flag ← i%2</a:t>
            </a:r>
          </a:p>
          <a:p>
            <a:r>
              <a:rPr lang="en-US" altLang="zh-TW" sz="2400" dirty="0"/>
              <a:t>    </a:t>
            </a:r>
            <a:r>
              <a:rPr lang="en-US" altLang="zh-TW" sz="2400" b="1" dirty="0"/>
              <a:t>if</a:t>
            </a:r>
            <a:r>
              <a:rPr lang="en-US" altLang="zh-TW" sz="2400" dirty="0"/>
              <a:t> </a:t>
            </a:r>
            <a:r>
              <a:rPr lang="en-US" altLang="zh-TW" sz="2400" i="1" dirty="0" err="1"/>
              <a:t>i</a:t>
            </a:r>
            <a:r>
              <a:rPr lang="en-US" altLang="zh-TW" sz="2400" i="1" dirty="0"/>
              <a:t> &gt;=2 </a:t>
            </a:r>
            <a:r>
              <a:rPr lang="en-US" altLang="zh-TW" sz="2400" b="1" dirty="0"/>
              <a:t>then</a:t>
            </a:r>
          </a:p>
          <a:p>
            <a:r>
              <a:rPr lang="en-US" altLang="zh-TW" sz="2400" dirty="0"/>
              <a:t>        wait until finish migrating i-2</a:t>
            </a:r>
            <a:r>
              <a:rPr lang="en-US" altLang="zh-TW" sz="2400" baseline="30000" dirty="0"/>
              <a:t>th</a:t>
            </a:r>
            <a:r>
              <a:rPr lang="en-US" altLang="zh-TW" sz="2400" baseline="-25000" dirty="0"/>
              <a:t> </a:t>
            </a:r>
            <a:r>
              <a:rPr lang="en-US" altLang="zh-TW" sz="2400" dirty="0"/>
              <a:t>result to host</a:t>
            </a:r>
          </a:p>
          <a:p>
            <a:r>
              <a:rPr lang="en-US" altLang="zh-TW" sz="2400" dirty="0"/>
              <a:t>    </a:t>
            </a:r>
            <a:r>
              <a:rPr lang="en-US" altLang="zh-TW" sz="2400" b="1" dirty="0"/>
              <a:t>endif</a:t>
            </a:r>
          </a:p>
          <a:p>
            <a:r>
              <a:rPr lang="en-US" altLang="zh-TW" sz="2400" dirty="0"/>
              <a:t>    </a:t>
            </a:r>
            <a:r>
              <a:rPr lang="en-US" altLang="zh-TW" sz="2400" i="1" dirty="0"/>
              <a:t>DB[flag] ← </a:t>
            </a:r>
            <a:r>
              <a:rPr lang="en-US" altLang="zh-TW" sz="2400" dirty="0"/>
              <a:t>create buffer by using host pointer</a:t>
            </a:r>
          </a:p>
          <a:p>
            <a:r>
              <a:rPr lang="en-US" altLang="zh-TW" sz="2400" dirty="0"/>
              <a:t>    set kernel arguments</a:t>
            </a:r>
          </a:p>
          <a:p>
            <a:r>
              <a:rPr lang="en-US" altLang="zh-TW" sz="2400" dirty="0"/>
              <a:t>    add events into queue with dependencies</a:t>
            </a:r>
          </a:p>
          <a:p>
            <a:r>
              <a:rPr lang="en-US" altLang="zh-TW" sz="2400" b="1" dirty="0" err="1"/>
              <a:t>endfor</a:t>
            </a:r>
            <a:endParaRPr lang="en-US" altLang="zh-TW" sz="2400" b="1" dirty="0"/>
          </a:p>
        </p:txBody>
      </p:sp>
      <p:sp>
        <p:nvSpPr>
          <p:cNvPr id="7" name="矩形 6"/>
          <p:cNvSpPr/>
          <p:nvPr/>
        </p:nvSpPr>
        <p:spPr>
          <a:xfrm>
            <a:off x="1822512" y="6321663"/>
            <a:ext cx="8546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https://github.com/Xilinx/Vitis_Accel_Examples/blob/master/host/overlap/src/host.cpp</a:t>
            </a:r>
          </a:p>
        </p:txBody>
      </p:sp>
    </p:spTree>
    <p:extLst>
      <p:ext uri="{BB962C8B-B14F-4D97-AF65-F5344CB8AC3E}">
        <p14:creationId xmlns:p14="http://schemas.microsoft.com/office/powerpoint/2010/main" val="405378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List of Events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865" y="1371600"/>
            <a:ext cx="10722269" cy="4618120"/>
          </a:xfrm>
          <a:prstGeom prst="rect">
            <a:avLst/>
          </a:prstGeom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1163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Performance Evaluation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i7 CPU: 0.59 frame/second</a:t>
            </a:r>
          </a:p>
          <a:p>
            <a:r>
              <a:rPr lang="en-US" altLang="zh-TW" dirty="0"/>
              <a:t>This work: 2.5 frame/second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r="24141"/>
          <a:stretch/>
        </p:blipFill>
        <p:spPr>
          <a:xfrm>
            <a:off x="838200" y="2037936"/>
            <a:ext cx="5943600" cy="421040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80" b="7689"/>
          <a:stretch/>
        </p:blipFill>
        <p:spPr>
          <a:xfrm>
            <a:off x="7020017" y="1052736"/>
            <a:ext cx="4495800" cy="554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93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altLang="zh-TW" dirty="0"/>
              <a:t>[1] Repo: </a:t>
            </a:r>
            <a:r>
              <a:rPr lang="en-US" altLang="zh-TW" dirty="0">
                <a:hlinkClick r:id="rId2"/>
              </a:rPr>
              <a:t>https://www.cvlibs.net/software/libviso/</a:t>
            </a:r>
            <a:endParaRPr lang="en-US" altLang="zh-TW" dirty="0"/>
          </a:p>
          <a:p>
            <a:pPr marL="0" indent="0" algn="just">
              <a:buNone/>
            </a:pPr>
            <a:r>
              <a:rPr lang="en-US" altLang="zh-TW" dirty="0"/>
              <a:t>[2] Dataset: </a:t>
            </a:r>
            <a:r>
              <a:rPr lang="en-US" altLang="zh-TW" dirty="0">
                <a:hlinkClick r:id="rId3"/>
              </a:rPr>
              <a:t>https://www.cvlibs.net/datasets/karlsruhe_sequences/</a:t>
            </a:r>
            <a:endParaRPr lang="en-US" altLang="zh-TW" dirty="0"/>
          </a:p>
          <a:p>
            <a:pPr marL="0" indent="0" algn="just">
              <a:buNone/>
            </a:pPr>
            <a:r>
              <a:rPr lang="en-US" altLang="zh-TW" dirty="0"/>
              <a:t>[3] Ahmad </a:t>
            </a:r>
            <a:r>
              <a:rPr lang="en-US" altLang="zh-TW" dirty="0" err="1"/>
              <a:t>Biniaz</a:t>
            </a:r>
            <a:r>
              <a:rPr lang="en-US" altLang="zh-TW" dirty="0"/>
              <a:t> et al., “A faster circle-sweep Delaunay triangulation algorithm,” Advances in Engineering Software, Pages 1-13, Volume 43, Issue 1, 2012.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841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2AB03C-2374-45A6-BB37-15F98D45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C92C13F-8462-44E3-AFE2-7FFB8D5B7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77364-B01F-48C9-BDA9-733918D6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310B58C0-9481-4F21-9197-5247FC2A4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5" y="2288106"/>
            <a:ext cx="4324350" cy="3672438"/>
          </a:xfrm>
        </p:spPr>
      </p:pic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B7E55020-61C5-4EA3-9F5A-25417BF222FB}"/>
              </a:ext>
            </a:extLst>
          </p:cNvPr>
          <p:cNvSpPr txBox="1">
            <a:spLocks/>
          </p:cNvSpPr>
          <p:nvPr/>
        </p:nvSpPr>
        <p:spPr>
          <a:xfrm>
            <a:off x="609600" y="1052736"/>
            <a:ext cx="10972800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新細明體" charset="-120"/>
              </a:rPr>
              <a:t>Convert image sequences to camera position</a:t>
            </a:r>
          </a:p>
          <a:p>
            <a:r>
              <a:rPr lang="en-US" altLang="zh-TW" dirty="0">
                <a:ea typeface="新細明體" charset="-120"/>
              </a:rPr>
              <a:t>Used in a wide variety of robotic applications</a:t>
            </a:r>
          </a:p>
        </p:txBody>
      </p:sp>
      <p:pic>
        <p:nvPicPr>
          <p:cNvPr id="1028" name="Picture 4" descr="https://www.researchgate.net/profile/Wang-Xin-12/publication/332103736/figure/fig1/AS:742384337952770@1554009627507/The-illustration-of-rotation-and-translation-models-a-the-rotation-of-camera-is_W640.jpg">
            <a:extLst>
              <a:ext uri="{FF2B5EF4-FFF2-40B4-BE49-F238E27FC236}">
                <a16:creationId xmlns:a16="http://schemas.microsoft.com/office/drawing/2014/main" id="{6D9F4B5E-2C9E-438E-B2FA-ECFC4BEB5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2590800"/>
            <a:ext cx="60960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179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charset="-120"/>
              </a:rPr>
              <a:t>Monocular Visual Odometry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0896600" cy="547260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ea typeface="新細明體" charset="-120"/>
              </a:rPr>
              <a:t>Input image sequence.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ea typeface="新細明體" charset="-120"/>
              </a:rPr>
              <a:t>Use Blob, Corner, and Sobel filters to detect features in the images.</a:t>
            </a:r>
          </a:p>
          <a:p>
            <a:endParaRPr lang="en-US" altLang="zh-TW" dirty="0">
              <a:ea typeface="新細明體" charset="-120"/>
            </a:endParaRPr>
          </a:p>
          <a:p>
            <a:pPr marL="0" indent="0">
              <a:buNone/>
            </a:pPr>
            <a:endParaRPr lang="en-US" altLang="zh-TW" dirty="0">
              <a:ea typeface="新細明體" charset="-120"/>
            </a:endParaRPr>
          </a:p>
          <a:p>
            <a:pPr marL="0" indent="0">
              <a:buNone/>
            </a:pPr>
            <a:endParaRPr lang="en-US" altLang="zh-TW" dirty="0">
              <a:ea typeface="新細明體" charset="-120"/>
            </a:endParaRPr>
          </a:p>
          <a:p>
            <a:pPr marL="0" lvl="1" indent="0">
              <a:buNone/>
            </a:pPr>
            <a:endParaRPr lang="en-US" altLang="zh-TW" dirty="0">
              <a:ea typeface="新細明體" charset="-120"/>
            </a:endParaRPr>
          </a:p>
          <a:p>
            <a:pPr lvl="1"/>
            <a:endParaRPr lang="en-US" altLang="zh-TW" dirty="0">
              <a:ea typeface="新細明體" charset="-120"/>
            </a:endParaRPr>
          </a:p>
          <a:p>
            <a:pPr lvl="2"/>
            <a:endParaRPr lang="en-US" altLang="zh-TW" dirty="0">
              <a:ea typeface="新細明體" charset="-120"/>
            </a:endParaRPr>
          </a:p>
          <a:p>
            <a:pPr lvl="2"/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sz="4800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grpSp>
        <p:nvGrpSpPr>
          <p:cNvPr id="1031" name="群組 1030">
            <a:extLst>
              <a:ext uri="{FF2B5EF4-FFF2-40B4-BE49-F238E27FC236}">
                <a16:creationId xmlns:a16="http://schemas.microsoft.com/office/drawing/2014/main" id="{1B0E74EB-688E-2A09-4D03-9C779113DD52}"/>
              </a:ext>
            </a:extLst>
          </p:cNvPr>
          <p:cNvGrpSpPr/>
          <p:nvPr/>
        </p:nvGrpSpPr>
        <p:grpSpPr>
          <a:xfrm>
            <a:off x="1064849" y="2135625"/>
            <a:ext cx="2209800" cy="1460906"/>
            <a:chOff x="2209800" y="4546883"/>
            <a:chExt cx="2209800" cy="1460906"/>
          </a:xfrm>
        </p:grpSpPr>
        <p:pic>
          <p:nvPicPr>
            <p:cNvPr id="1024" name="圖片 1023">
              <a:extLst>
                <a:ext uri="{FF2B5EF4-FFF2-40B4-BE49-F238E27FC236}">
                  <a16:creationId xmlns:a16="http://schemas.microsoft.com/office/drawing/2014/main" id="{EA8FACFD-8D8A-6B52-0E49-54EA559CF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67" r="21381"/>
            <a:stretch/>
          </p:blipFill>
          <p:spPr>
            <a:xfrm>
              <a:off x="2209800" y="4546883"/>
              <a:ext cx="1447800" cy="698906"/>
            </a:xfrm>
            <a:prstGeom prst="rect">
              <a:avLst/>
            </a:prstGeom>
          </p:spPr>
        </p:pic>
        <p:pic>
          <p:nvPicPr>
            <p:cNvPr id="1025" name="圖片 1024">
              <a:extLst>
                <a:ext uri="{FF2B5EF4-FFF2-40B4-BE49-F238E27FC236}">
                  <a16:creationId xmlns:a16="http://schemas.microsoft.com/office/drawing/2014/main" id="{A3E44FF2-3583-0E17-FD93-229A1AEB57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67" r="21381"/>
            <a:stretch/>
          </p:blipFill>
          <p:spPr>
            <a:xfrm>
              <a:off x="2362200" y="4699283"/>
              <a:ext cx="1447800" cy="698906"/>
            </a:xfrm>
            <a:prstGeom prst="rect">
              <a:avLst/>
            </a:prstGeom>
          </p:spPr>
        </p:pic>
        <p:pic>
          <p:nvPicPr>
            <p:cNvPr id="1027" name="圖片 1026">
              <a:extLst>
                <a:ext uri="{FF2B5EF4-FFF2-40B4-BE49-F238E27FC236}">
                  <a16:creationId xmlns:a16="http://schemas.microsoft.com/office/drawing/2014/main" id="{06F78B28-E228-1176-7E0E-AE5AC2783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67" r="21381"/>
            <a:stretch/>
          </p:blipFill>
          <p:spPr>
            <a:xfrm>
              <a:off x="2514600" y="4851683"/>
              <a:ext cx="1447800" cy="698906"/>
            </a:xfrm>
            <a:prstGeom prst="rect">
              <a:avLst/>
            </a:prstGeom>
          </p:spPr>
        </p:pic>
        <p:pic>
          <p:nvPicPr>
            <p:cNvPr id="1028" name="圖片 1027">
              <a:extLst>
                <a:ext uri="{FF2B5EF4-FFF2-40B4-BE49-F238E27FC236}">
                  <a16:creationId xmlns:a16="http://schemas.microsoft.com/office/drawing/2014/main" id="{639A14BF-DF37-6BE1-01B5-48D2738413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67" r="21381"/>
            <a:stretch/>
          </p:blipFill>
          <p:spPr>
            <a:xfrm>
              <a:off x="2667000" y="5004083"/>
              <a:ext cx="1447800" cy="698906"/>
            </a:xfrm>
            <a:prstGeom prst="rect">
              <a:avLst/>
            </a:prstGeom>
          </p:spPr>
        </p:pic>
        <p:pic>
          <p:nvPicPr>
            <p:cNvPr id="1029" name="圖片 1028">
              <a:extLst>
                <a:ext uri="{FF2B5EF4-FFF2-40B4-BE49-F238E27FC236}">
                  <a16:creationId xmlns:a16="http://schemas.microsoft.com/office/drawing/2014/main" id="{5B171ADC-2F89-485E-1B07-18553F478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67" r="21381"/>
            <a:stretch/>
          </p:blipFill>
          <p:spPr>
            <a:xfrm>
              <a:off x="2819400" y="5156483"/>
              <a:ext cx="1447800" cy="698906"/>
            </a:xfrm>
            <a:prstGeom prst="rect">
              <a:avLst/>
            </a:prstGeom>
          </p:spPr>
        </p:pic>
        <p:pic>
          <p:nvPicPr>
            <p:cNvPr id="1030" name="圖片 1029">
              <a:extLst>
                <a:ext uri="{FF2B5EF4-FFF2-40B4-BE49-F238E27FC236}">
                  <a16:creationId xmlns:a16="http://schemas.microsoft.com/office/drawing/2014/main" id="{A6F6AFBD-7600-6691-EFF6-5688C255C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67" r="21381"/>
            <a:stretch/>
          </p:blipFill>
          <p:spPr>
            <a:xfrm>
              <a:off x="2971800" y="5308883"/>
              <a:ext cx="1447800" cy="698906"/>
            </a:xfrm>
            <a:prstGeom prst="rect">
              <a:avLst/>
            </a:prstGeom>
          </p:spPr>
        </p:pic>
      </p:grpSp>
      <p:cxnSp>
        <p:nvCxnSpPr>
          <p:cNvPr id="1036" name="直線單箭頭接點 1035">
            <a:extLst>
              <a:ext uri="{FF2B5EF4-FFF2-40B4-BE49-F238E27FC236}">
                <a16:creationId xmlns:a16="http://schemas.microsoft.com/office/drawing/2014/main" id="{70ECCE6F-5440-5ABB-40DD-5289B1908980}"/>
              </a:ext>
            </a:extLst>
          </p:cNvPr>
          <p:cNvCxnSpPr>
            <a:cxnSpLocks/>
          </p:cNvCxnSpPr>
          <p:nvPr/>
        </p:nvCxnSpPr>
        <p:spPr>
          <a:xfrm flipV="1">
            <a:off x="3436620" y="2763449"/>
            <a:ext cx="1211580" cy="10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接點: 肘形 1039">
            <a:extLst>
              <a:ext uri="{FF2B5EF4-FFF2-40B4-BE49-F238E27FC236}">
                <a16:creationId xmlns:a16="http://schemas.microsoft.com/office/drawing/2014/main" id="{33EB8214-A7DD-BFCE-E901-666B0C6B68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13739" y="3725105"/>
            <a:ext cx="2785887" cy="88303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直線單箭頭接點 1043">
            <a:extLst>
              <a:ext uri="{FF2B5EF4-FFF2-40B4-BE49-F238E27FC236}">
                <a16:creationId xmlns:a16="http://schemas.microsoft.com/office/drawing/2014/main" id="{DE7A5945-BB1B-7F11-9A36-45B209A86004}"/>
              </a:ext>
            </a:extLst>
          </p:cNvPr>
          <p:cNvCxnSpPr>
            <a:cxnSpLocks/>
          </p:cNvCxnSpPr>
          <p:nvPr/>
        </p:nvCxnSpPr>
        <p:spPr>
          <a:xfrm>
            <a:off x="3765164" y="4110755"/>
            <a:ext cx="8830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2" name="矩形 1051">
            <a:extLst>
              <a:ext uri="{FF2B5EF4-FFF2-40B4-BE49-F238E27FC236}">
                <a16:creationId xmlns:a16="http://schemas.microsoft.com/office/drawing/2014/main" id="{18DAFC4F-C787-BCE8-0748-CDCFB9F4DEE1}"/>
              </a:ext>
            </a:extLst>
          </p:cNvPr>
          <p:cNvSpPr/>
          <p:nvPr/>
        </p:nvSpPr>
        <p:spPr>
          <a:xfrm>
            <a:off x="7162800" y="2288025"/>
            <a:ext cx="2133600" cy="373566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Non-maximum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Suppression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53" name="直線單箭頭接點 1052">
            <a:extLst>
              <a:ext uri="{FF2B5EF4-FFF2-40B4-BE49-F238E27FC236}">
                <a16:creationId xmlns:a16="http://schemas.microsoft.com/office/drawing/2014/main" id="{EC8DC7A5-B2D8-4643-C03A-161D9FB48F86}"/>
              </a:ext>
            </a:extLst>
          </p:cNvPr>
          <p:cNvCxnSpPr>
            <a:cxnSpLocks/>
          </p:cNvCxnSpPr>
          <p:nvPr/>
        </p:nvCxnSpPr>
        <p:spPr>
          <a:xfrm>
            <a:off x="5906829" y="2763449"/>
            <a:ext cx="11645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直線單箭頭接點 1054">
            <a:extLst>
              <a:ext uri="{FF2B5EF4-FFF2-40B4-BE49-F238E27FC236}">
                <a16:creationId xmlns:a16="http://schemas.microsoft.com/office/drawing/2014/main" id="{E36A3F8B-475D-D2E0-D52D-88E4F49D9652}"/>
              </a:ext>
            </a:extLst>
          </p:cNvPr>
          <p:cNvCxnSpPr>
            <a:cxnSpLocks/>
          </p:cNvCxnSpPr>
          <p:nvPr/>
        </p:nvCxnSpPr>
        <p:spPr>
          <a:xfrm>
            <a:off x="5906829" y="4110755"/>
            <a:ext cx="11645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直線單箭頭接點 1057">
            <a:extLst>
              <a:ext uri="{FF2B5EF4-FFF2-40B4-BE49-F238E27FC236}">
                <a16:creationId xmlns:a16="http://schemas.microsoft.com/office/drawing/2014/main" id="{500FB495-74E6-AEDF-A4E6-4A3C131CE4CE}"/>
              </a:ext>
            </a:extLst>
          </p:cNvPr>
          <p:cNvCxnSpPr>
            <a:cxnSpLocks/>
          </p:cNvCxnSpPr>
          <p:nvPr/>
        </p:nvCxnSpPr>
        <p:spPr>
          <a:xfrm flipV="1">
            <a:off x="5906829" y="5559566"/>
            <a:ext cx="116453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直線單箭頭接點 1062">
            <a:extLst>
              <a:ext uri="{FF2B5EF4-FFF2-40B4-BE49-F238E27FC236}">
                <a16:creationId xmlns:a16="http://schemas.microsoft.com/office/drawing/2014/main" id="{DD121050-E644-905F-D854-44842B060010}"/>
              </a:ext>
            </a:extLst>
          </p:cNvPr>
          <p:cNvCxnSpPr>
            <a:cxnSpLocks/>
          </p:cNvCxnSpPr>
          <p:nvPr/>
        </p:nvCxnSpPr>
        <p:spPr>
          <a:xfrm>
            <a:off x="9372600" y="4110755"/>
            <a:ext cx="11645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4" name="文字方塊 1063">
            <a:extLst>
              <a:ext uri="{FF2B5EF4-FFF2-40B4-BE49-F238E27FC236}">
                <a16:creationId xmlns:a16="http://schemas.microsoft.com/office/drawing/2014/main" id="{BF1B14D8-43D0-2B30-B50F-86FBA9DC232B}"/>
              </a:ext>
            </a:extLst>
          </p:cNvPr>
          <p:cNvSpPr txBox="1"/>
          <p:nvPr/>
        </p:nvSpPr>
        <p:spPr>
          <a:xfrm>
            <a:off x="9522205" y="371006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3FF97DF9-F929-8262-5B07-DF77CA63B91E}"/>
              </a:ext>
            </a:extLst>
          </p:cNvPr>
          <p:cNvGrpSpPr/>
          <p:nvPr/>
        </p:nvGrpSpPr>
        <p:grpSpPr>
          <a:xfrm>
            <a:off x="7341428" y="3494126"/>
            <a:ext cx="1080000" cy="1080000"/>
            <a:chOff x="1981200" y="4002472"/>
            <a:chExt cx="1080000" cy="108000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61793C2-B60F-54B7-21D2-D9BBAEEA2436}"/>
                </a:ext>
              </a:extLst>
            </p:cNvPr>
            <p:cNvSpPr/>
            <p:nvPr/>
          </p:nvSpPr>
          <p:spPr>
            <a:xfrm>
              <a:off x="1981200" y="4002472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93B81957-C502-644A-079B-53BFB3203580}"/>
                </a:ext>
              </a:extLst>
            </p:cNvPr>
            <p:cNvCxnSpPr>
              <a:cxnSpLocks/>
            </p:cNvCxnSpPr>
            <p:nvPr/>
          </p:nvCxnSpPr>
          <p:spPr>
            <a:xfrm>
              <a:off x="2343105" y="4002472"/>
              <a:ext cx="0" cy="108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61D66AF6-C770-6C59-95F9-28D4037CB725}"/>
                </a:ext>
              </a:extLst>
            </p:cNvPr>
            <p:cNvCxnSpPr>
              <a:cxnSpLocks/>
            </p:cNvCxnSpPr>
            <p:nvPr/>
          </p:nvCxnSpPr>
          <p:spPr>
            <a:xfrm>
              <a:off x="2703105" y="4002472"/>
              <a:ext cx="0" cy="108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D07FE7ED-131A-C92C-F42E-3568773FDC33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4362472"/>
              <a:ext cx="10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0B54A7A-3535-E6E6-D2D3-2E7A2DAD0F2B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4724400"/>
              <a:ext cx="10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513B0AA2-ADA5-C8AF-E22A-059C81201C8C}"/>
              </a:ext>
            </a:extLst>
          </p:cNvPr>
          <p:cNvSpPr/>
          <p:nvPr/>
        </p:nvSpPr>
        <p:spPr>
          <a:xfrm>
            <a:off x="7745200" y="3092049"/>
            <a:ext cx="1080000" cy="1080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E505046-1CE7-FB16-2CA0-8006AA17EED0}"/>
              </a:ext>
            </a:extLst>
          </p:cNvPr>
          <p:cNvSpPr/>
          <p:nvPr/>
        </p:nvSpPr>
        <p:spPr>
          <a:xfrm>
            <a:off x="8115962" y="3546288"/>
            <a:ext cx="252000" cy="252000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0059E21-0E42-4DDF-E67A-419BD0FF1885}"/>
              </a:ext>
            </a:extLst>
          </p:cNvPr>
          <p:cNvCxnSpPr>
            <a:stCxn id="20" idx="0"/>
          </p:cNvCxnSpPr>
          <p:nvPr/>
        </p:nvCxnSpPr>
        <p:spPr>
          <a:xfrm flipV="1">
            <a:off x="8241962" y="3092049"/>
            <a:ext cx="0" cy="45423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F98D064-06BB-00D1-9115-8356512C3A59}"/>
              </a:ext>
            </a:extLst>
          </p:cNvPr>
          <p:cNvCxnSpPr>
            <a:stCxn id="20" idx="3"/>
          </p:cNvCxnSpPr>
          <p:nvPr/>
        </p:nvCxnSpPr>
        <p:spPr>
          <a:xfrm>
            <a:off x="8367962" y="3672288"/>
            <a:ext cx="45723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95C23BC-622F-C2FE-794D-E41A7F4BA38D}"/>
              </a:ext>
            </a:extLst>
          </p:cNvPr>
          <p:cNvSpPr txBox="1"/>
          <p:nvPr/>
        </p:nvSpPr>
        <p:spPr>
          <a:xfrm>
            <a:off x="8172240" y="321651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808BA0C-66A4-027B-6F29-E6230EF33D3A}"/>
              </a:ext>
            </a:extLst>
          </p:cNvPr>
          <p:cNvSpPr txBox="1"/>
          <p:nvPr/>
        </p:nvSpPr>
        <p:spPr>
          <a:xfrm>
            <a:off x="8467106" y="34734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786529E-DDEB-07BD-9A38-7C725F03B973}"/>
              </a:ext>
            </a:extLst>
          </p:cNvPr>
          <p:cNvSpPr txBox="1"/>
          <p:nvPr/>
        </p:nvSpPr>
        <p:spPr>
          <a:xfrm>
            <a:off x="8385067" y="4166623"/>
            <a:ext cx="9476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</a:rPr>
              <a:t>Local min/max</a:t>
            </a:r>
            <a:endParaRPr lang="zh-TW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E25C5518-D2AE-4197-8E54-0E0DE1E2F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88"/>
          <a:stretch/>
        </p:blipFill>
        <p:spPr>
          <a:xfrm>
            <a:off x="9388923" y="4289733"/>
            <a:ext cx="1258629" cy="1255648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8541439E-46B8-479F-8CE6-A40FB111B7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587"/>
          <a:stretch/>
        </p:blipFill>
        <p:spPr>
          <a:xfrm>
            <a:off x="4700828" y="3482931"/>
            <a:ext cx="1258629" cy="1255648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C0C43F27-ECCE-42AB-B8F3-B670421619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89" r="33698"/>
          <a:stretch/>
        </p:blipFill>
        <p:spPr>
          <a:xfrm>
            <a:off x="4648200" y="4931744"/>
            <a:ext cx="1258629" cy="12556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69F16F6-9363-465C-A83B-04D91023F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145854"/>
            <a:ext cx="1258629" cy="125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59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charset="-120"/>
              </a:rPr>
              <a:t>Monocular Visual Odometry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0896600" cy="547260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zh-TW" dirty="0">
                <a:ea typeface="新細明體" charset="-120"/>
              </a:rPr>
              <a:t>Feature matching </a:t>
            </a:r>
          </a:p>
          <a:p>
            <a:pPr lvl="1"/>
            <a:r>
              <a:rPr lang="en-US" altLang="zh-TW" sz="2000" dirty="0">
                <a:ea typeface="新細明體" charset="-120"/>
              </a:rPr>
              <a:t>The motion of feature point is limited</a:t>
            </a:r>
          </a:p>
          <a:p>
            <a:pPr lvl="1"/>
            <a:r>
              <a:rPr lang="en-US" altLang="zh-TW" sz="2000" dirty="0">
                <a:ea typeface="新細明體" charset="-120"/>
              </a:rPr>
              <a:t>Using local search rather than global search</a:t>
            </a:r>
            <a:endParaRPr lang="en-US" altLang="zh-TW" dirty="0">
              <a:ea typeface="新細明體" charset="-120"/>
            </a:endParaRPr>
          </a:p>
          <a:p>
            <a:pPr lvl="1"/>
            <a:endParaRPr lang="en-US" altLang="zh-TW" dirty="0">
              <a:ea typeface="新細明體" charset="-120"/>
            </a:endParaRPr>
          </a:p>
          <a:p>
            <a:pPr lvl="1"/>
            <a:endParaRPr lang="en-US" altLang="zh-TW" dirty="0">
              <a:ea typeface="新細明體" charset="-120"/>
            </a:endParaRPr>
          </a:p>
          <a:p>
            <a:pPr lvl="2"/>
            <a:endParaRPr lang="en-US" altLang="zh-TW" dirty="0">
              <a:ea typeface="新細明體" charset="-120"/>
            </a:endParaRPr>
          </a:p>
          <a:p>
            <a:pPr lvl="2"/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sz="4800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6D5614B-4FB2-41D3-9924-2FAA0BCFC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01" y="2819400"/>
            <a:ext cx="9713798" cy="27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88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charset="-120"/>
              </a:rPr>
              <a:t>Monocular Visual Odometry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0896600" cy="547260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zh-TW" dirty="0">
                <a:ea typeface="新細明體" charset="-120"/>
              </a:rPr>
              <a:t>Feature matching </a:t>
            </a:r>
          </a:p>
          <a:p>
            <a:pPr lvl="1"/>
            <a:r>
              <a:rPr lang="en-US" altLang="zh-TW" sz="2000" dirty="0">
                <a:ea typeface="新細明體" charset="-120"/>
              </a:rPr>
              <a:t>Using the </a:t>
            </a:r>
            <a:r>
              <a:rPr lang="en-US" altLang="zh-TW" sz="2000" b="1" dirty="0">
                <a:ea typeface="新細明體" charset="-120"/>
              </a:rPr>
              <a:t>Circular Match </a:t>
            </a:r>
            <a:r>
              <a:rPr lang="en-US" altLang="zh-TW" sz="2000" dirty="0">
                <a:ea typeface="新細明體" charset="-120"/>
              </a:rPr>
              <a:t>method.</a:t>
            </a:r>
          </a:p>
          <a:p>
            <a:pPr marL="457200" lvl="1" indent="0">
              <a:buNone/>
            </a:pPr>
            <a:endParaRPr lang="en-US" altLang="zh-TW" sz="2000" dirty="0">
              <a:ea typeface="新細明體" charset="-120"/>
            </a:endParaRPr>
          </a:p>
          <a:p>
            <a:pPr marL="457200" lvl="1" indent="0">
              <a:buNone/>
            </a:pPr>
            <a:endParaRPr lang="en-US" altLang="zh-TW" sz="2000" dirty="0">
              <a:ea typeface="新細明體" charset="-120"/>
            </a:endParaRPr>
          </a:p>
          <a:p>
            <a:pPr marL="457200" lvl="1" indent="0">
              <a:buNone/>
            </a:pPr>
            <a:endParaRPr lang="en-US" altLang="zh-TW" sz="2000" dirty="0">
              <a:ea typeface="新細明體" charset="-120"/>
            </a:endParaRPr>
          </a:p>
          <a:p>
            <a:pPr lvl="1"/>
            <a:r>
              <a:rPr lang="en-US" altLang="zh-TW" sz="2000" dirty="0">
                <a:ea typeface="新細明體" charset="-120"/>
              </a:rPr>
              <a:t>Matched</a:t>
            </a:r>
          </a:p>
          <a:p>
            <a:pPr lvl="1"/>
            <a:endParaRPr lang="en-US" altLang="zh-TW" dirty="0">
              <a:ea typeface="新細明體" charset="-120"/>
            </a:endParaRPr>
          </a:p>
          <a:p>
            <a:pPr lvl="1"/>
            <a:endParaRPr lang="en-US" altLang="zh-TW" dirty="0">
              <a:ea typeface="新細明體" charset="-120"/>
            </a:endParaRPr>
          </a:p>
          <a:p>
            <a:pPr lvl="1"/>
            <a:endParaRPr lang="en-US" altLang="zh-TW" dirty="0">
              <a:ea typeface="新細明體" charset="-120"/>
            </a:endParaRPr>
          </a:p>
          <a:p>
            <a:pPr marL="457200" lvl="1" indent="0">
              <a:buNone/>
            </a:pPr>
            <a:endParaRPr lang="en-US" altLang="zh-TW" dirty="0">
              <a:ea typeface="新細明體" charset="-120"/>
            </a:endParaRPr>
          </a:p>
          <a:p>
            <a:pPr lvl="1"/>
            <a:r>
              <a:rPr lang="en-US" altLang="zh-TW" sz="2000" dirty="0">
                <a:ea typeface="新細明體" charset="-120"/>
              </a:rPr>
              <a:t>NOT</a:t>
            </a:r>
            <a:r>
              <a:rPr lang="en-US" altLang="zh-TW" dirty="0">
                <a:ea typeface="新細明體" charset="-120"/>
              </a:rPr>
              <a:t> </a:t>
            </a:r>
            <a:r>
              <a:rPr lang="en-US" altLang="zh-TW" sz="2000" dirty="0">
                <a:ea typeface="新細明體" charset="-120"/>
              </a:rPr>
              <a:t>Matched</a:t>
            </a:r>
          </a:p>
          <a:p>
            <a:pPr lvl="1"/>
            <a:endParaRPr lang="en-US" altLang="zh-TW" dirty="0">
              <a:ea typeface="新細明體" charset="-120"/>
            </a:endParaRPr>
          </a:p>
          <a:p>
            <a:pPr lvl="1"/>
            <a:endParaRPr lang="en-US" altLang="zh-TW" dirty="0">
              <a:ea typeface="新細明體" charset="-120"/>
            </a:endParaRPr>
          </a:p>
          <a:p>
            <a:pPr lvl="1"/>
            <a:endParaRPr lang="en-US" altLang="zh-TW" dirty="0">
              <a:ea typeface="新細明體" charset="-120"/>
            </a:endParaRPr>
          </a:p>
          <a:p>
            <a:pPr lvl="1"/>
            <a:endParaRPr lang="en-US" altLang="zh-TW" dirty="0">
              <a:ea typeface="新細明體" charset="-120"/>
            </a:endParaRPr>
          </a:p>
          <a:p>
            <a:pPr lvl="2"/>
            <a:endParaRPr lang="en-US" altLang="zh-TW" dirty="0">
              <a:ea typeface="新細明體" charset="-120"/>
            </a:endParaRPr>
          </a:p>
          <a:p>
            <a:pPr lvl="2"/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sz="4800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0D2D425-E694-CFC9-21A6-7D32787C4E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2" r="29687"/>
          <a:stretch/>
        </p:blipFill>
        <p:spPr>
          <a:xfrm>
            <a:off x="3443581" y="4343400"/>
            <a:ext cx="3439774" cy="190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EFAEE2C-E76D-970C-B4CD-AFDD51ACCA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2" r="29687"/>
          <a:stretch/>
        </p:blipFill>
        <p:spPr>
          <a:xfrm>
            <a:off x="7146415" y="4343400"/>
            <a:ext cx="3439774" cy="190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E7250EC-2735-C80B-0627-2BD26CE3D0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2" r="29687"/>
          <a:stretch/>
        </p:blipFill>
        <p:spPr>
          <a:xfrm>
            <a:off x="3445800" y="2206800"/>
            <a:ext cx="3439774" cy="190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1CCB4DD-3FD1-BBF9-66C8-C6B68CF32C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2" r="29687"/>
          <a:stretch/>
        </p:blipFill>
        <p:spPr>
          <a:xfrm>
            <a:off x="7146415" y="2209800"/>
            <a:ext cx="3439774" cy="1908000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64B15D6D-4E0B-BE48-7185-B1645D44AEC4}"/>
              </a:ext>
            </a:extLst>
          </p:cNvPr>
          <p:cNvSpPr/>
          <p:nvPr/>
        </p:nvSpPr>
        <p:spPr>
          <a:xfrm>
            <a:off x="5257800" y="3076980"/>
            <a:ext cx="152400" cy="152400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57F272CA-BD85-385A-F5FE-FC833D2E3B9C}"/>
              </a:ext>
            </a:extLst>
          </p:cNvPr>
          <p:cNvSpPr/>
          <p:nvPr/>
        </p:nvSpPr>
        <p:spPr>
          <a:xfrm>
            <a:off x="8998997" y="3130862"/>
            <a:ext cx="152400" cy="152400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接點: 弧形 15">
            <a:extLst>
              <a:ext uri="{FF2B5EF4-FFF2-40B4-BE49-F238E27FC236}">
                <a16:creationId xmlns:a16="http://schemas.microsoft.com/office/drawing/2014/main" id="{7A5E6735-05E8-1F1F-AD50-96ACE3E38395}"/>
              </a:ext>
            </a:extLst>
          </p:cNvPr>
          <p:cNvCxnSpPr>
            <a:cxnSpLocks/>
            <a:stCxn id="13" idx="7"/>
            <a:endCxn id="14" idx="1"/>
          </p:cNvCxnSpPr>
          <p:nvPr/>
        </p:nvCxnSpPr>
        <p:spPr>
          <a:xfrm rot="16200000" flipH="1">
            <a:off x="7177657" y="1309523"/>
            <a:ext cx="53882" cy="3633433"/>
          </a:xfrm>
          <a:prstGeom prst="curvedConnector3">
            <a:avLst>
              <a:gd name="adj1" fmla="val -465681"/>
            </a:avLst>
          </a:prstGeom>
          <a:ln w="3810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弧形 18">
            <a:extLst>
              <a:ext uri="{FF2B5EF4-FFF2-40B4-BE49-F238E27FC236}">
                <a16:creationId xmlns:a16="http://schemas.microsoft.com/office/drawing/2014/main" id="{BC1FBFA9-35CF-3AE5-B6BE-2E5AD6A6978B}"/>
              </a:ext>
            </a:extLst>
          </p:cNvPr>
          <p:cNvCxnSpPr>
            <a:stCxn id="14" idx="3"/>
            <a:endCxn id="13" idx="5"/>
          </p:cNvCxnSpPr>
          <p:nvPr/>
        </p:nvCxnSpPr>
        <p:spPr>
          <a:xfrm rot="5400000" flipH="1">
            <a:off x="7177658" y="1417287"/>
            <a:ext cx="53882" cy="3633433"/>
          </a:xfrm>
          <a:prstGeom prst="curvedConnector3">
            <a:avLst>
              <a:gd name="adj1" fmla="val -465681"/>
            </a:avLst>
          </a:prstGeom>
          <a:ln w="38100">
            <a:solidFill>
              <a:srgbClr val="008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橢圓 22">
            <a:extLst>
              <a:ext uri="{FF2B5EF4-FFF2-40B4-BE49-F238E27FC236}">
                <a16:creationId xmlns:a16="http://schemas.microsoft.com/office/drawing/2014/main" id="{7E5E6F95-2BCD-2A70-604B-1573CD5DB2E0}"/>
              </a:ext>
            </a:extLst>
          </p:cNvPr>
          <p:cNvSpPr/>
          <p:nvPr/>
        </p:nvSpPr>
        <p:spPr>
          <a:xfrm>
            <a:off x="5257800" y="5249903"/>
            <a:ext cx="152400" cy="152400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5E3467AC-B29A-B236-F044-2FE25EFDF320}"/>
              </a:ext>
            </a:extLst>
          </p:cNvPr>
          <p:cNvSpPr/>
          <p:nvPr/>
        </p:nvSpPr>
        <p:spPr>
          <a:xfrm>
            <a:off x="8983757" y="5287461"/>
            <a:ext cx="152400" cy="152400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接點: 弧形 24">
            <a:extLst>
              <a:ext uri="{FF2B5EF4-FFF2-40B4-BE49-F238E27FC236}">
                <a16:creationId xmlns:a16="http://schemas.microsoft.com/office/drawing/2014/main" id="{5DB5C897-FA0D-6B74-051B-021E4A0BE1A9}"/>
              </a:ext>
            </a:extLst>
          </p:cNvPr>
          <p:cNvCxnSpPr>
            <a:cxnSpLocks/>
            <a:stCxn id="23" idx="7"/>
            <a:endCxn id="24" idx="1"/>
          </p:cNvCxnSpPr>
          <p:nvPr/>
        </p:nvCxnSpPr>
        <p:spPr>
          <a:xfrm rot="16200000" flipH="1">
            <a:off x="7178199" y="3481904"/>
            <a:ext cx="37558" cy="3618193"/>
          </a:xfrm>
          <a:prstGeom prst="curvedConnector3">
            <a:avLst>
              <a:gd name="adj1" fmla="val -668081"/>
            </a:avLst>
          </a:prstGeom>
          <a:ln w="3810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弧形 25">
            <a:extLst>
              <a:ext uri="{FF2B5EF4-FFF2-40B4-BE49-F238E27FC236}">
                <a16:creationId xmlns:a16="http://schemas.microsoft.com/office/drawing/2014/main" id="{90612B09-C5CE-ED04-D0A1-3A7D13EB7363}"/>
              </a:ext>
            </a:extLst>
          </p:cNvPr>
          <p:cNvCxnSpPr>
            <a:cxnSpLocks/>
            <a:stCxn id="24" idx="3"/>
            <a:endCxn id="28" idx="6"/>
          </p:cNvCxnSpPr>
          <p:nvPr/>
        </p:nvCxnSpPr>
        <p:spPr>
          <a:xfrm rot="5400000">
            <a:off x="7356179" y="4211247"/>
            <a:ext cx="443601" cy="2856192"/>
          </a:xfrm>
          <a:prstGeom prst="curvedConnector2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9DEDC01F-1461-85E1-8F3E-5CFF0689FA3D}"/>
              </a:ext>
            </a:extLst>
          </p:cNvPr>
          <p:cNvSpPr/>
          <p:nvPr/>
        </p:nvSpPr>
        <p:spPr>
          <a:xfrm>
            <a:off x="5997483" y="5784944"/>
            <a:ext cx="152400" cy="152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724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charset="-120"/>
              </a:rPr>
              <a:t>Monocular Visual Odometry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0896600" cy="547260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altLang="zh-TW" dirty="0">
                <a:ea typeface="新細明體" charset="-120"/>
              </a:rPr>
              <a:t>Remove Outlier</a:t>
            </a:r>
          </a:p>
          <a:p>
            <a:pPr lvl="1"/>
            <a:r>
              <a:rPr lang="en-US" altLang="zh-TW" sz="2000" dirty="0">
                <a:ea typeface="新細明體" charset="-120"/>
              </a:rPr>
              <a:t>Remove outlier </a:t>
            </a:r>
            <a:r>
              <a:rPr lang="en-US" altLang="zh-TW" sz="2000">
                <a:ea typeface="新細明體" charset="-120"/>
              </a:rPr>
              <a:t>by D</a:t>
            </a:r>
            <a:r>
              <a:rPr lang="en-US" altLang="zh-TW" sz="2000"/>
              <a:t>elaunay </a:t>
            </a:r>
            <a:r>
              <a:rPr lang="en-US" altLang="zh-TW" sz="2000" dirty="0"/>
              <a:t>T</a:t>
            </a:r>
            <a:r>
              <a:rPr lang="en-US" altLang="zh-TW" sz="2000"/>
              <a:t>riangulation</a:t>
            </a:r>
            <a:endParaRPr lang="en-US" altLang="zh-TW" sz="2000" dirty="0">
              <a:ea typeface="新細明體" charset="-12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altLang="zh-TW" dirty="0">
                <a:ea typeface="新細明體" charset="-120"/>
              </a:rPr>
              <a:t>Bucketing Strategy</a:t>
            </a:r>
          </a:p>
          <a:p>
            <a:pPr lvl="1"/>
            <a:r>
              <a:rPr lang="en-US" altLang="zh-TW" sz="2000" dirty="0">
                <a:ea typeface="新細明體" charset="-120"/>
              </a:rPr>
              <a:t>Split the whole image domain into buckets of the same size.</a:t>
            </a:r>
          </a:p>
          <a:p>
            <a:pPr lvl="1"/>
            <a:r>
              <a:rPr lang="en-US" altLang="zh-TW" sz="2000" dirty="0">
                <a:ea typeface="新細明體" charset="-120"/>
              </a:rPr>
              <a:t>Limit the number of features in each bucket.  </a:t>
            </a:r>
          </a:p>
          <a:p>
            <a:pPr lvl="1"/>
            <a:endParaRPr lang="en-US" altLang="zh-TW" sz="2000" dirty="0">
              <a:ea typeface="新細明體" charset="-120"/>
            </a:endParaRPr>
          </a:p>
          <a:p>
            <a:pPr lvl="1"/>
            <a:endParaRPr lang="en-US" altLang="zh-TW" sz="2000" dirty="0">
              <a:ea typeface="新細明體" charset="-120"/>
            </a:endParaRPr>
          </a:p>
          <a:p>
            <a:pPr lvl="1"/>
            <a:endParaRPr lang="en-US" altLang="zh-TW" sz="2000" dirty="0">
              <a:ea typeface="新細明體" charset="-120"/>
            </a:endParaRPr>
          </a:p>
          <a:p>
            <a:pPr lvl="1"/>
            <a:endParaRPr lang="en-US" altLang="zh-TW" sz="2000" dirty="0">
              <a:ea typeface="新細明體" charset="-120"/>
            </a:endParaRPr>
          </a:p>
          <a:p>
            <a:pPr lvl="1"/>
            <a:endParaRPr lang="en-US" altLang="zh-TW" sz="2000" dirty="0">
              <a:ea typeface="新細明體" charset="-120"/>
            </a:endParaRPr>
          </a:p>
          <a:p>
            <a:pPr lvl="1"/>
            <a:endParaRPr lang="en-US" altLang="zh-TW" sz="2000" dirty="0">
              <a:ea typeface="新細明體" charset="-120"/>
            </a:endParaRPr>
          </a:p>
          <a:p>
            <a:pPr lvl="1"/>
            <a:endParaRPr lang="en-US" altLang="zh-TW" dirty="0">
              <a:ea typeface="新細明體" charset="-120"/>
            </a:endParaRPr>
          </a:p>
          <a:p>
            <a:pPr marL="457200" lvl="1" indent="-457200">
              <a:buFont typeface="+mj-lt"/>
              <a:buAutoNum type="arabicPeriod" startAt="5"/>
            </a:pPr>
            <a:r>
              <a:rPr lang="en-US" altLang="zh-TW" dirty="0">
                <a:ea typeface="新細明體" charset="-120"/>
              </a:rPr>
              <a:t>Use the 8-point algorithm with RANSAC to compute the essential matrix.</a:t>
            </a:r>
          </a:p>
          <a:p>
            <a:pPr marL="457200" lvl="1" indent="-457200">
              <a:buFont typeface="+mj-lt"/>
              <a:buAutoNum type="arabicPeriod" startAt="5"/>
            </a:pPr>
            <a:r>
              <a:rPr lang="en-US" altLang="zh-TW" dirty="0">
                <a:ea typeface="新細明體" charset="-120"/>
              </a:rPr>
              <a:t>Estimate </a:t>
            </a:r>
            <a:r>
              <a:rPr lang="en-US" altLang="zh-TW" b="1" i="1" dirty="0">
                <a:ea typeface="新細明體" charset="-120"/>
              </a:rPr>
              <a:t>R</a:t>
            </a:r>
            <a:r>
              <a:rPr lang="en-US" altLang="zh-TW" dirty="0">
                <a:ea typeface="新細明體" charset="-120"/>
              </a:rPr>
              <a:t> and </a:t>
            </a:r>
            <a:r>
              <a:rPr lang="en-US" altLang="zh-TW" b="1" i="1" dirty="0">
                <a:ea typeface="新細明體" charset="-120"/>
              </a:rPr>
              <a:t>t</a:t>
            </a:r>
            <a:r>
              <a:rPr lang="en-US" altLang="zh-TW" dirty="0">
                <a:ea typeface="新細明體" charset="-120"/>
              </a:rPr>
              <a:t> using the essential matrix obtained in the previous step. </a:t>
            </a:r>
          </a:p>
          <a:p>
            <a:pPr lvl="1"/>
            <a:endParaRPr lang="en-US" altLang="zh-TW" dirty="0">
              <a:ea typeface="新細明體" charset="-120"/>
            </a:endParaRPr>
          </a:p>
          <a:p>
            <a:pPr lvl="2"/>
            <a:endParaRPr lang="en-US" altLang="zh-TW" dirty="0">
              <a:ea typeface="新細明體" charset="-120"/>
            </a:endParaRPr>
          </a:p>
          <a:p>
            <a:pPr lvl="2"/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sz="4800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CFBE4A29-782E-39B9-5836-1EB8E5D9FB97}"/>
              </a:ext>
            </a:extLst>
          </p:cNvPr>
          <p:cNvGrpSpPr/>
          <p:nvPr/>
        </p:nvGrpSpPr>
        <p:grpSpPr>
          <a:xfrm>
            <a:off x="2440755" y="2971800"/>
            <a:ext cx="7234289" cy="2025100"/>
            <a:chOff x="2460855" y="2804621"/>
            <a:chExt cx="7234289" cy="2025100"/>
          </a:xfrm>
        </p:grpSpPr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E95BCDEA-07E5-72CD-ADBC-6B38B26A76DC}"/>
                </a:ext>
              </a:extLst>
            </p:cNvPr>
            <p:cNvGrpSpPr/>
            <p:nvPr/>
          </p:nvGrpSpPr>
          <p:grpSpPr>
            <a:xfrm>
              <a:off x="2460855" y="2804621"/>
              <a:ext cx="7234289" cy="2025100"/>
              <a:chOff x="2461711" y="2797450"/>
              <a:chExt cx="7234289" cy="2025100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4DD68922-2227-AC1E-175E-8CFA29640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" r="180"/>
              <a:stretch/>
            </p:blipFill>
            <p:spPr>
              <a:xfrm>
                <a:off x="2496000" y="2819400"/>
                <a:ext cx="7200000" cy="200315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</p:pic>
          <p:grpSp>
            <p:nvGrpSpPr>
              <p:cNvPr id="104" name="群組 103">
                <a:extLst>
                  <a:ext uri="{FF2B5EF4-FFF2-40B4-BE49-F238E27FC236}">
                    <a16:creationId xmlns:a16="http://schemas.microsoft.com/office/drawing/2014/main" id="{8B9D7464-AAB7-8F51-F8A1-C6D07ECABF7C}"/>
                  </a:ext>
                </a:extLst>
              </p:cNvPr>
              <p:cNvGrpSpPr/>
              <p:nvPr/>
            </p:nvGrpSpPr>
            <p:grpSpPr>
              <a:xfrm>
                <a:off x="2461711" y="2797450"/>
                <a:ext cx="7234288" cy="2025100"/>
                <a:chOff x="2461711" y="2797450"/>
                <a:chExt cx="7234288" cy="2025100"/>
              </a:xfrm>
            </p:grpSpPr>
            <p:cxnSp>
              <p:nvCxnSpPr>
                <p:cNvPr id="27" name="直線接點 26">
                  <a:extLst>
                    <a:ext uri="{FF2B5EF4-FFF2-40B4-BE49-F238E27FC236}">
                      <a16:creationId xmlns:a16="http://schemas.microsoft.com/office/drawing/2014/main" id="{1DE0A2FE-CA23-392E-2AD7-3655DC4728F1}"/>
                    </a:ext>
                  </a:extLst>
                </p:cNvPr>
                <p:cNvCxnSpPr/>
                <p:nvPr/>
              </p:nvCxnSpPr>
              <p:spPr>
                <a:xfrm>
                  <a:off x="3936000" y="2797450"/>
                  <a:ext cx="0" cy="200315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接點 28">
                  <a:extLst>
                    <a:ext uri="{FF2B5EF4-FFF2-40B4-BE49-F238E27FC236}">
                      <a16:creationId xmlns:a16="http://schemas.microsoft.com/office/drawing/2014/main" id="{EB83BBC2-3E25-8E73-8A9A-E636E3610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76000" y="2797450"/>
                  <a:ext cx="0" cy="200315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接點 30">
                  <a:extLst>
                    <a:ext uri="{FF2B5EF4-FFF2-40B4-BE49-F238E27FC236}">
                      <a16:creationId xmlns:a16="http://schemas.microsoft.com/office/drawing/2014/main" id="{C88F04B9-FFE4-C0A2-0334-4642EC5C6F6E}"/>
                    </a:ext>
                  </a:extLst>
                </p:cNvPr>
                <p:cNvCxnSpPr/>
                <p:nvPr/>
              </p:nvCxnSpPr>
              <p:spPr>
                <a:xfrm>
                  <a:off x="6804840" y="2797450"/>
                  <a:ext cx="0" cy="200315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接點 31">
                  <a:extLst>
                    <a:ext uri="{FF2B5EF4-FFF2-40B4-BE49-F238E27FC236}">
                      <a16:creationId xmlns:a16="http://schemas.microsoft.com/office/drawing/2014/main" id="{D5C0AD64-16CE-8E75-1F4E-A509F21DF50E}"/>
                    </a:ext>
                  </a:extLst>
                </p:cNvPr>
                <p:cNvCxnSpPr/>
                <p:nvPr/>
              </p:nvCxnSpPr>
              <p:spPr>
                <a:xfrm>
                  <a:off x="8252460" y="2819400"/>
                  <a:ext cx="0" cy="200315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接點 33">
                  <a:extLst>
                    <a:ext uri="{FF2B5EF4-FFF2-40B4-BE49-F238E27FC236}">
                      <a16:creationId xmlns:a16="http://schemas.microsoft.com/office/drawing/2014/main" id="{EF231255-014C-5E4F-C4FE-3ED857D917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03621" y="3271035"/>
                  <a:ext cx="7192378" cy="9985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35">
                  <a:extLst>
                    <a:ext uri="{FF2B5EF4-FFF2-40B4-BE49-F238E27FC236}">
                      <a16:creationId xmlns:a16="http://schemas.microsoft.com/office/drawing/2014/main" id="{E8E4B114-ACF8-B9C8-B223-FBC883587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96000" y="3765406"/>
                  <a:ext cx="7192378" cy="9985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接點 36">
                  <a:extLst>
                    <a:ext uri="{FF2B5EF4-FFF2-40B4-BE49-F238E27FC236}">
                      <a16:creationId xmlns:a16="http://schemas.microsoft.com/office/drawing/2014/main" id="{737BD597-9069-131E-F7BB-3D5E8134F1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61711" y="4265806"/>
                  <a:ext cx="7192378" cy="9985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7D73FB0A-1F58-FCE0-4CE6-B80C4185B8D8}"/>
                </a:ext>
              </a:extLst>
            </p:cNvPr>
            <p:cNvGrpSpPr/>
            <p:nvPr/>
          </p:nvGrpSpPr>
          <p:grpSpPr>
            <a:xfrm>
              <a:off x="2636639" y="2855585"/>
              <a:ext cx="6924630" cy="1901222"/>
              <a:chOff x="2667000" y="2743200"/>
              <a:chExt cx="6924630" cy="1901222"/>
            </a:xfrm>
          </p:grpSpPr>
          <p:grpSp>
            <p:nvGrpSpPr>
              <p:cNvPr id="100" name="群組 99">
                <a:extLst>
                  <a:ext uri="{FF2B5EF4-FFF2-40B4-BE49-F238E27FC236}">
                    <a16:creationId xmlns:a16="http://schemas.microsoft.com/office/drawing/2014/main" id="{F94102DE-9BCB-0D21-383C-610C1AC91D2A}"/>
                  </a:ext>
                </a:extLst>
              </p:cNvPr>
              <p:cNvGrpSpPr/>
              <p:nvPr/>
            </p:nvGrpSpPr>
            <p:grpSpPr>
              <a:xfrm>
                <a:off x="2667000" y="2743200"/>
                <a:ext cx="6924630" cy="1901222"/>
                <a:chOff x="2667000" y="2801400"/>
                <a:chExt cx="6924630" cy="1901222"/>
              </a:xfrm>
            </p:grpSpPr>
            <p:sp>
              <p:nvSpPr>
                <p:cNvPr id="44" name="星形: 四角 43">
                  <a:extLst>
                    <a:ext uri="{FF2B5EF4-FFF2-40B4-BE49-F238E27FC236}">
                      <a16:creationId xmlns:a16="http://schemas.microsoft.com/office/drawing/2014/main" id="{F7C947B4-73FC-2FDC-EDD7-379BB472B66A}"/>
                    </a:ext>
                  </a:extLst>
                </p:cNvPr>
                <p:cNvSpPr/>
                <p:nvPr/>
              </p:nvSpPr>
              <p:spPr>
                <a:xfrm>
                  <a:off x="3621600" y="2849880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5" name="星形: 四角 44">
                  <a:extLst>
                    <a:ext uri="{FF2B5EF4-FFF2-40B4-BE49-F238E27FC236}">
                      <a16:creationId xmlns:a16="http://schemas.microsoft.com/office/drawing/2014/main" id="{72474266-6AC1-1FF6-D371-F09E18F2CF55}"/>
                    </a:ext>
                  </a:extLst>
                </p:cNvPr>
                <p:cNvSpPr/>
                <p:nvPr/>
              </p:nvSpPr>
              <p:spPr>
                <a:xfrm>
                  <a:off x="3429000" y="3007828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6" name="星形: 四角 45">
                  <a:extLst>
                    <a:ext uri="{FF2B5EF4-FFF2-40B4-BE49-F238E27FC236}">
                      <a16:creationId xmlns:a16="http://schemas.microsoft.com/office/drawing/2014/main" id="{B822CAC9-FDC0-C71C-A922-37F3C298B6F2}"/>
                    </a:ext>
                  </a:extLst>
                </p:cNvPr>
                <p:cNvSpPr/>
                <p:nvPr/>
              </p:nvSpPr>
              <p:spPr>
                <a:xfrm>
                  <a:off x="3124200" y="2938379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7" name="星形: 四角 46">
                  <a:extLst>
                    <a:ext uri="{FF2B5EF4-FFF2-40B4-BE49-F238E27FC236}">
                      <a16:creationId xmlns:a16="http://schemas.microsoft.com/office/drawing/2014/main" id="{6CC3BBC3-36F1-2B6C-FE21-26810EB16974}"/>
                    </a:ext>
                  </a:extLst>
                </p:cNvPr>
                <p:cNvSpPr/>
                <p:nvPr/>
              </p:nvSpPr>
              <p:spPr>
                <a:xfrm>
                  <a:off x="2667000" y="4064175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星形: 四角 47">
                  <a:extLst>
                    <a:ext uri="{FF2B5EF4-FFF2-40B4-BE49-F238E27FC236}">
                      <a16:creationId xmlns:a16="http://schemas.microsoft.com/office/drawing/2014/main" id="{12933FCA-6F18-E6BB-1537-3C89A3CA27C4}"/>
                    </a:ext>
                  </a:extLst>
                </p:cNvPr>
                <p:cNvSpPr/>
                <p:nvPr/>
              </p:nvSpPr>
              <p:spPr>
                <a:xfrm>
                  <a:off x="3295860" y="3820975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9" name="星形: 四角 48">
                  <a:extLst>
                    <a:ext uri="{FF2B5EF4-FFF2-40B4-BE49-F238E27FC236}">
                      <a16:creationId xmlns:a16="http://schemas.microsoft.com/office/drawing/2014/main" id="{16501AFD-9B83-CB45-C122-812F04651998}"/>
                    </a:ext>
                  </a:extLst>
                </p:cNvPr>
                <p:cNvSpPr/>
                <p:nvPr/>
              </p:nvSpPr>
              <p:spPr>
                <a:xfrm>
                  <a:off x="3626688" y="3622677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50" name="星形: 四角 49">
                  <a:extLst>
                    <a:ext uri="{FF2B5EF4-FFF2-40B4-BE49-F238E27FC236}">
                      <a16:creationId xmlns:a16="http://schemas.microsoft.com/office/drawing/2014/main" id="{14B37A0C-65BC-BA9D-D237-272B9C411AC5}"/>
                    </a:ext>
                  </a:extLst>
                </p:cNvPr>
                <p:cNvSpPr/>
                <p:nvPr/>
              </p:nvSpPr>
              <p:spPr>
                <a:xfrm>
                  <a:off x="2916498" y="4666622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51" name="星形: 四角 50">
                  <a:extLst>
                    <a:ext uri="{FF2B5EF4-FFF2-40B4-BE49-F238E27FC236}">
                      <a16:creationId xmlns:a16="http://schemas.microsoft.com/office/drawing/2014/main" id="{F2BEB54F-156D-4D26-4BD9-064049ADB9D6}"/>
                    </a:ext>
                  </a:extLst>
                </p:cNvPr>
                <p:cNvSpPr/>
                <p:nvPr/>
              </p:nvSpPr>
              <p:spPr>
                <a:xfrm>
                  <a:off x="3790272" y="4476594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52" name="星形: 四角 51">
                  <a:extLst>
                    <a:ext uri="{FF2B5EF4-FFF2-40B4-BE49-F238E27FC236}">
                      <a16:creationId xmlns:a16="http://schemas.microsoft.com/office/drawing/2014/main" id="{3649333E-C1BD-E59D-DF42-768D7C860946}"/>
                    </a:ext>
                  </a:extLst>
                </p:cNvPr>
                <p:cNvSpPr/>
                <p:nvPr/>
              </p:nvSpPr>
              <p:spPr>
                <a:xfrm>
                  <a:off x="3812928" y="4318069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53" name="星形: 四角 52">
                  <a:extLst>
                    <a:ext uri="{FF2B5EF4-FFF2-40B4-BE49-F238E27FC236}">
                      <a16:creationId xmlns:a16="http://schemas.microsoft.com/office/drawing/2014/main" id="{F0B6074D-1C30-E866-8999-37F4E461F045}"/>
                    </a:ext>
                  </a:extLst>
                </p:cNvPr>
                <p:cNvSpPr/>
                <p:nvPr/>
              </p:nvSpPr>
              <p:spPr>
                <a:xfrm>
                  <a:off x="4521709" y="2867880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54" name="星形: 四角 53">
                  <a:extLst>
                    <a:ext uri="{FF2B5EF4-FFF2-40B4-BE49-F238E27FC236}">
                      <a16:creationId xmlns:a16="http://schemas.microsoft.com/office/drawing/2014/main" id="{761FE868-A0C3-EEA3-A64C-4E58E6E93C24}"/>
                    </a:ext>
                  </a:extLst>
                </p:cNvPr>
                <p:cNvSpPr/>
                <p:nvPr/>
              </p:nvSpPr>
              <p:spPr>
                <a:xfrm>
                  <a:off x="4191313" y="3014902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55" name="星形: 四角 54">
                  <a:extLst>
                    <a:ext uri="{FF2B5EF4-FFF2-40B4-BE49-F238E27FC236}">
                      <a16:creationId xmlns:a16="http://schemas.microsoft.com/office/drawing/2014/main" id="{163E646F-7165-8078-5215-B579FAB9B842}"/>
                    </a:ext>
                  </a:extLst>
                </p:cNvPr>
                <p:cNvSpPr/>
                <p:nvPr/>
              </p:nvSpPr>
              <p:spPr>
                <a:xfrm>
                  <a:off x="4805101" y="2954518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56" name="星形: 四角 55">
                  <a:extLst>
                    <a:ext uri="{FF2B5EF4-FFF2-40B4-BE49-F238E27FC236}">
                      <a16:creationId xmlns:a16="http://schemas.microsoft.com/office/drawing/2014/main" id="{BB373CB2-747E-ADCD-F0D3-3DD475CFF30A}"/>
                    </a:ext>
                  </a:extLst>
                </p:cNvPr>
                <p:cNvSpPr/>
                <p:nvPr/>
              </p:nvSpPr>
              <p:spPr>
                <a:xfrm>
                  <a:off x="4761277" y="3701822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57" name="星形: 四角 56">
                  <a:extLst>
                    <a:ext uri="{FF2B5EF4-FFF2-40B4-BE49-F238E27FC236}">
                      <a16:creationId xmlns:a16="http://schemas.microsoft.com/office/drawing/2014/main" id="{1249A6B1-CC62-6927-77E4-367B0F2A7ED4}"/>
                    </a:ext>
                  </a:extLst>
                </p:cNvPr>
                <p:cNvSpPr/>
                <p:nvPr/>
              </p:nvSpPr>
              <p:spPr>
                <a:xfrm>
                  <a:off x="5235557" y="3587139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58" name="星形: 四角 57">
                  <a:extLst>
                    <a:ext uri="{FF2B5EF4-FFF2-40B4-BE49-F238E27FC236}">
                      <a16:creationId xmlns:a16="http://schemas.microsoft.com/office/drawing/2014/main" id="{F6BA1F49-668B-8553-2881-4A6ECB3894A4}"/>
                    </a:ext>
                  </a:extLst>
                </p:cNvPr>
                <p:cNvSpPr/>
                <p:nvPr/>
              </p:nvSpPr>
              <p:spPr>
                <a:xfrm>
                  <a:off x="5030216" y="3640677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59" name="星形: 四角 58">
                  <a:extLst>
                    <a:ext uri="{FF2B5EF4-FFF2-40B4-BE49-F238E27FC236}">
                      <a16:creationId xmlns:a16="http://schemas.microsoft.com/office/drawing/2014/main" id="{27CEE672-AD29-090A-46D3-CD7D7750758A}"/>
                    </a:ext>
                  </a:extLst>
                </p:cNvPr>
                <p:cNvSpPr/>
                <p:nvPr/>
              </p:nvSpPr>
              <p:spPr>
                <a:xfrm>
                  <a:off x="4209313" y="3823002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60" name="星形: 四角 59">
                  <a:extLst>
                    <a:ext uri="{FF2B5EF4-FFF2-40B4-BE49-F238E27FC236}">
                      <a16:creationId xmlns:a16="http://schemas.microsoft.com/office/drawing/2014/main" id="{FD845AA7-0FE1-AD77-073D-248C20FAB3C9}"/>
                    </a:ext>
                  </a:extLst>
                </p:cNvPr>
                <p:cNvSpPr/>
                <p:nvPr/>
              </p:nvSpPr>
              <p:spPr>
                <a:xfrm>
                  <a:off x="5048216" y="3874701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61" name="星形: 四角 60">
                  <a:extLst>
                    <a:ext uri="{FF2B5EF4-FFF2-40B4-BE49-F238E27FC236}">
                      <a16:creationId xmlns:a16="http://schemas.microsoft.com/office/drawing/2014/main" id="{FE815D16-C85D-2AB8-1F5A-8038160DF4C1}"/>
                    </a:ext>
                  </a:extLst>
                </p:cNvPr>
                <p:cNvSpPr/>
                <p:nvPr/>
              </p:nvSpPr>
              <p:spPr>
                <a:xfrm>
                  <a:off x="4334551" y="3973156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62" name="星形: 四角 61">
                  <a:extLst>
                    <a:ext uri="{FF2B5EF4-FFF2-40B4-BE49-F238E27FC236}">
                      <a16:creationId xmlns:a16="http://schemas.microsoft.com/office/drawing/2014/main" id="{8208B918-4C84-E374-7949-39FC4710F23C}"/>
                    </a:ext>
                  </a:extLst>
                </p:cNvPr>
                <p:cNvSpPr/>
                <p:nvPr/>
              </p:nvSpPr>
              <p:spPr>
                <a:xfrm>
                  <a:off x="4496724" y="4315231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63" name="星形: 四角 62">
                  <a:extLst>
                    <a:ext uri="{FF2B5EF4-FFF2-40B4-BE49-F238E27FC236}">
                      <a16:creationId xmlns:a16="http://schemas.microsoft.com/office/drawing/2014/main" id="{377F9418-735E-A05D-C99B-F455991935BF}"/>
                    </a:ext>
                  </a:extLst>
                </p:cNvPr>
                <p:cNvSpPr/>
                <p:nvPr/>
              </p:nvSpPr>
              <p:spPr>
                <a:xfrm>
                  <a:off x="5185108" y="4391125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64" name="星形: 四角 63">
                  <a:extLst>
                    <a:ext uri="{FF2B5EF4-FFF2-40B4-BE49-F238E27FC236}">
                      <a16:creationId xmlns:a16="http://schemas.microsoft.com/office/drawing/2014/main" id="{3146873C-7FB6-0808-CE58-98177B93FDF0}"/>
                    </a:ext>
                  </a:extLst>
                </p:cNvPr>
                <p:cNvSpPr/>
                <p:nvPr/>
              </p:nvSpPr>
              <p:spPr>
                <a:xfrm>
                  <a:off x="6261785" y="3069458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65" name="星形: 四角 64">
                  <a:extLst>
                    <a:ext uri="{FF2B5EF4-FFF2-40B4-BE49-F238E27FC236}">
                      <a16:creationId xmlns:a16="http://schemas.microsoft.com/office/drawing/2014/main" id="{CBC4A328-481B-375C-2312-157F1B7621A9}"/>
                    </a:ext>
                  </a:extLst>
                </p:cNvPr>
                <p:cNvSpPr/>
                <p:nvPr/>
              </p:nvSpPr>
              <p:spPr>
                <a:xfrm>
                  <a:off x="5494893" y="3190671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66" name="星形: 四角 65">
                  <a:extLst>
                    <a:ext uri="{FF2B5EF4-FFF2-40B4-BE49-F238E27FC236}">
                      <a16:creationId xmlns:a16="http://schemas.microsoft.com/office/drawing/2014/main" id="{1EB88526-7F98-8165-7E28-2E7D8C3BC4A7}"/>
                    </a:ext>
                  </a:extLst>
                </p:cNvPr>
                <p:cNvSpPr/>
                <p:nvPr/>
              </p:nvSpPr>
              <p:spPr>
                <a:xfrm>
                  <a:off x="6449970" y="2971828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67" name="星形: 四角 66">
                  <a:extLst>
                    <a:ext uri="{FF2B5EF4-FFF2-40B4-BE49-F238E27FC236}">
                      <a16:creationId xmlns:a16="http://schemas.microsoft.com/office/drawing/2014/main" id="{8EF94C78-0D03-5306-1ADB-DC14B0022BBF}"/>
                    </a:ext>
                  </a:extLst>
                </p:cNvPr>
                <p:cNvSpPr/>
                <p:nvPr/>
              </p:nvSpPr>
              <p:spPr>
                <a:xfrm>
                  <a:off x="6322163" y="3640677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68" name="星形: 四角 67">
                  <a:extLst>
                    <a:ext uri="{FF2B5EF4-FFF2-40B4-BE49-F238E27FC236}">
                      <a16:creationId xmlns:a16="http://schemas.microsoft.com/office/drawing/2014/main" id="{FF1E5BF2-C97E-331A-74FD-E2DC94AA3185}"/>
                    </a:ext>
                  </a:extLst>
                </p:cNvPr>
                <p:cNvSpPr/>
                <p:nvPr/>
              </p:nvSpPr>
              <p:spPr>
                <a:xfrm>
                  <a:off x="5508150" y="3551139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69" name="星形: 四角 68">
                  <a:extLst>
                    <a:ext uri="{FF2B5EF4-FFF2-40B4-BE49-F238E27FC236}">
                      <a16:creationId xmlns:a16="http://schemas.microsoft.com/office/drawing/2014/main" id="{C4B0EFDE-4AD9-410D-D7F3-ED4F23D072A5}"/>
                    </a:ext>
                  </a:extLst>
                </p:cNvPr>
                <p:cNvSpPr/>
                <p:nvPr/>
              </p:nvSpPr>
              <p:spPr>
                <a:xfrm>
                  <a:off x="5725915" y="3643704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70" name="星形: 四角 69">
                  <a:extLst>
                    <a:ext uri="{FF2B5EF4-FFF2-40B4-BE49-F238E27FC236}">
                      <a16:creationId xmlns:a16="http://schemas.microsoft.com/office/drawing/2014/main" id="{05C7627A-351A-920B-5287-8866249A559A}"/>
                    </a:ext>
                  </a:extLst>
                </p:cNvPr>
                <p:cNvSpPr/>
                <p:nvPr/>
              </p:nvSpPr>
              <p:spPr>
                <a:xfrm>
                  <a:off x="5530291" y="4093045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71" name="星形: 四角 70">
                  <a:extLst>
                    <a:ext uri="{FF2B5EF4-FFF2-40B4-BE49-F238E27FC236}">
                      <a16:creationId xmlns:a16="http://schemas.microsoft.com/office/drawing/2014/main" id="{C3A6EE6F-381D-0086-9E12-0FA77D2C6C96}"/>
                    </a:ext>
                  </a:extLst>
                </p:cNvPr>
                <p:cNvSpPr/>
                <p:nvPr/>
              </p:nvSpPr>
              <p:spPr>
                <a:xfrm>
                  <a:off x="5932272" y="3838273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72" name="星形: 四角 71">
                  <a:extLst>
                    <a:ext uri="{FF2B5EF4-FFF2-40B4-BE49-F238E27FC236}">
                      <a16:creationId xmlns:a16="http://schemas.microsoft.com/office/drawing/2014/main" id="{98694AFF-6868-DBFA-55DF-5EEBA6C48F15}"/>
                    </a:ext>
                  </a:extLst>
                </p:cNvPr>
                <p:cNvSpPr/>
                <p:nvPr/>
              </p:nvSpPr>
              <p:spPr>
                <a:xfrm>
                  <a:off x="6167566" y="4150916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73" name="星形: 四角 72">
                  <a:extLst>
                    <a:ext uri="{FF2B5EF4-FFF2-40B4-BE49-F238E27FC236}">
                      <a16:creationId xmlns:a16="http://schemas.microsoft.com/office/drawing/2014/main" id="{5D3CA2F6-3045-B9A0-C149-F38FE32733FF}"/>
                    </a:ext>
                  </a:extLst>
                </p:cNvPr>
                <p:cNvSpPr/>
                <p:nvPr/>
              </p:nvSpPr>
              <p:spPr>
                <a:xfrm>
                  <a:off x="6264713" y="4634847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74" name="星形: 四角 73">
                  <a:extLst>
                    <a:ext uri="{FF2B5EF4-FFF2-40B4-BE49-F238E27FC236}">
                      <a16:creationId xmlns:a16="http://schemas.microsoft.com/office/drawing/2014/main" id="{DA86947D-93FB-A7A5-4663-3314B9E08C5F}"/>
                    </a:ext>
                  </a:extLst>
                </p:cNvPr>
                <p:cNvSpPr/>
                <p:nvPr/>
              </p:nvSpPr>
              <p:spPr>
                <a:xfrm>
                  <a:off x="6685996" y="4373125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75" name="星形: 四角 74">
                  <a:extLst>
                    <a:ext uri="{FF2B5EF4-FFF2-40B4-BE49-F238E27FC236}">
                      <a16:creationId xmlns:a16="http://schemas.microsoft.com/office/drawing/2014/main" id="{B5C51BF3-4B1E-1DA9-71B3-F2C0728407A1}"/>
                    </a:ext>
                  </a:extLst>
                </p:cNvPr>
                <p:cNvSpPr/>
                <p:nvPr/>
              </p:nvSpPr>
              <p:spPr>
                <a:xfrm>
                  <a:off x="6231712" y="4399692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76" name="星形: 四角 75">
                  <a:extLst>
                    <a:ext uri="{FF2B5EF4-FFF2-40B4-BE49-F238E27FC236}">
                      <a16:creationId xmlns:a16="http://schemas.microsoft.com/office/drawing/2014/main" id="{C9D105A6-9BB8-CE16-B34A-1D70A06AEB37}"/>
                    </a:ext>
                  </a:extLst>
                </p:cNvPr>
                <p:cNvSpPr/>
                <p:nvPr/>
              </p:nvSpPr>
              <p:spPr>
                <a:xfrm>
                  <a:off x="8007390" y="3143901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77" name="星形: 四角 76">
                  <a:extLst>
                    <a:ext uri="{FF2B5EF4-FFF2-40B4-BE49-F238E27FC236}">
                      <a16:creationId xmlns:a16="http://schemas.microsoft.com/office/drawing/2014/main" id="{1499C72E-A2F8-E505-DAF5-47D17B496BC0}"/>
                    </a:ext>
                  </a:extLst>
                </p:cNvPr>
                <p:cNvSpPr/>
                <p:nvPr/>
              </p:nvSpPr>
              <p:spPr>
                <a:xfrm>
                  <a:off x="7308968" y="2911378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78" name="星形: 四角 77">
                  <a:extLst>
                    <a:ext uri="{FF2B5EF4-FFF2-40B4-BE49-F238E27FC236}">
                      <a16:creationId xmlns:a16="http://schemas.microsoft.com/office/drawing/2014/main" id="{229A6F21-B40E-0FC2-4789-10C3C136F88C}"/>
                    </a:ext>
                  </a:extLst>
                </p:cNvPr>
                <p:cNvSpPr/>
                <p:nvPr/>
              </p:nvSpPr>
              <p:spPr>
                <a:xfrm>
                  <a:off x="7623409" y="2801400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79" name="星形: 四角 78">
                  <a:extLst>
                    <a:ext uri="{FF2B5EF4-FFF2-40B4-BE49-F238E27FC236}">
                      <a16:creationId xmlns:a16="http://schemas.microsoft.com/office/drawing/2014/main" id="{4EFC77AB-51C9-E78E-323D-261F37402A68}"/>
                    </a:ext>
                  </a:extLst>
                </p:cNvPr>
                <p:cNvSpPr/>
                <p:nvPr/>
              </p:nvSpPr>
              <p:spPr>
                <a:xfrm>
                  <a:off x="6877291" y="3679026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80" name="星形: 四角 79">
                  <a:extLst>
                    <a:ext uri="{FF2B5EF4-FFF2-40B4-BE49-F238E27FC236}">
                      <a16:creationId xmlns:a16="http://schemas.microsoft.com/office/drawing/2014/main" id="{A69467A8-ACE4-0D49-D100-1977E37F03B3}"/>
                    </a:ext>
                  </a:extLst>
                </p:cNvPr>
                <p:cNvSpPr/>
                <p:nvPr/>
              </p:nvSpPr>
              <p:spPr>
                <a:xfrm>
                  <a:off x="7451655" y="3487213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81" name="星形: 四角 80">
                  <a:extLst>
                    <a:ext uri="{FF2B5EF4-FFF2-40B4-BE49-F238E27FC236}">
                      <a16:creationId xmlns:a16="http://schemas.microsoft.com/office/drawing/2014/main" id="{270FDDA7-D58C-3195-A150-A0345016E422}"/>
                    </a:ext>
                  </a:extLst>
                </p:cNvPr>
                <p:cNvSpPr/>
                <p:nvPr/>
              </p:nvSpPr>
              <p:spPr>
                <a:xfrm>
                  <a:off x="7588276" y="3648096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82" name="星形: 四角 81">
                  <a:extLst>
                    <a:ext uri="{FF2B5EF4-FFF2-40B4-BE49-F238E27FC236}">
                      <a16:creationId xmlns:a16="http://schemas.microsoft.com/office/drawing/2014/main" id="{97A409CB-1765-F337-0121-F02CC8CA1800}"/>
                    </a:ext>
                  </a:extLst>
                </p:cNvPr>
                <p:cNvSpPr/>
                <p:nvPr/>
              </p:nvSpPr>
              <p:spPr>
                <a:xfrm>
                  <a:off x="7908639" y="3943070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83" name="星形: 四角 82">
                  <a:extLst>
                    <a:ext uri="{FF2B5EF4-FFF2-40B4-BE49-F238E27FC236}">
                      <a16:creationId xmlns:a16="http://schemas.microsoft.com/office/drawing/2014/main" id="{D3274E6C-5CA1-6C4F-1B9D-BA8E0B2ECE6D}"/>
                    </a:ext>
                  </a:extLst>
                </p:cNvPr>
                <p:cNvSpPr/>
                <p:nvPr/>
              </p:nvSpPr>
              <p:spPr>
                <a:xfrm>
                  <a:off x="8007390" y="3825093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84" name="星形: 四角 83">
                  <a:extLst>
                    <a:ext uri="{FF2B5EF4-FFF2-40B4-BE49-F238E27FC236}">
                      <a16:creationId xmlns:a16="http://schemas.microsoft.com/office/drawing/2014/main" id="{73AAC9C5-048D-9AB1-8E01-52BFCF7EA4B1}"/>
                    </a:ext>
                  </a:extLst>
                </p:cNvPr>
                <p:cNvSpPr/>
                <p:nvPr/>
              </p:nvSpPr>
              <p:spPr>
                <a:xfrm>
                  <a:off x="7020904" y="3993492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85" name="星形: 四角 84">
                  <a:extLst>
                    <a:ext uri="{FF2B5EF4-FFF2-40B4-BE49-F238E27FC236}">
                      <a16:creationId xmlns:a16="http://schemas.microsoft.com/office/drawing/2014/main" id="{E3ADBECA-B158-153F-65CA-0E740A223867}"/>
                    </a:ext>
                  </a:extLst>
                </p:cNvPr>
                <p:cNvSpPr/>
                <p:nvPr/>
              </p:nvSpPr>
              <p:spPr>
                <a:xfrm>
                  <a:off x="6865987" y="4632298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86" name="星形: 四角 85">
                  <a:extLst>
                    <a:ext uri="{FF2B5EF4-FFF2-40B4-BE49-F238E27FC236}">
                      <a16:creationId xmlns:a16="http://schemas.microsoft.com/office/drawing/2014/main" id="{813D9051-E377-2419-66CD-B042DD258623}"/>
                    </a:ext>
                  </a:extLst>
                </p:cNvPr>
                <p:cNvSpPr/>
                <p:nvPr/>
              </p:nvSpPr>
              <p:spPr>
                <a:xfrm>
                  <a:off x="7811766" y="4548089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87" name="星形: 四角 86">
                  <a:extLst>
                    <a:ext uri="{FF2B5EF4-FFF2-40B4-BE49-F238E27FC236}">
                      <a16:creationId xmlns:a16="http://schemas.microsoft.com/office/drawing/2014/main" id="{1F358221-8028-3FA2-F7E4-796EA1E02E38}"/>
                    </a:ext>
                  </a:extLst>
                </p:cNvPr>
                <p:cNvSpPr/>
                <p:nvPr/>
              </p:nvSpPr>
              <p:spPr>
                <a:xfrm>
                  <a:off x="7251518" y="4355125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88" name="星形: 四角 87">
                  <a:extLst>
                    <a:ext uri="{FF2B5EF4-FFF2-40B4-BE49-F238E27FC236}">
                      <a16:creationId xmlns:a16="http://schemas.microsoft.com/office/drawing/2014/main" id="{F7ACC922-3DAF-77E1-09A1-4F16C63CD1E4}"/>
                    </a:ext>
                  </a:extLst>
                </p:cNvPr>
                <p:cNvSpPr/>
                <p:nvPr/>
              </p:nvSpPr>
              <p:spPr>
                <a:xfrm>
                  <a:off x="8517142" y="3706607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89" name="星形: 四角 88">
                  <a:extLst>
                    <a:ext uri="{FF2B5EF4-FFF2-40B4-BE49-F238E27FC236}">
                      <a16:creationId xmlns:a16="http://schemas.microsoft.com/office/drawing/2014/main" id="{D7884CD8-BA62-34EB-1719-D8BCE130C4A0}"/>
                    </a:ext>
                  </a:extLst>
                </p:cNvPr>
                <p:cNvSpPr/>
                <p:nvPr/>
              </p:nvSpPr>
              <p:spPr>
                <a:xfrm>
                  <a:off x="9121561" y="2982251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91" name="星形: 四角 90">
                  <a:extLst>
                    <a:ext uri="{FF2B5EF4-FFF2-40B4-BE49-F238E27FC236}">
                      <a16:creationId xmlns:a16="http://schemas.microsoft.com/office/drawing/2014/main" id="{45855759-97A7-EC43-5465-7FF4E04A8909}"/>
                    </a:ext>
                  </a:extLst>
                </p:cNvPr>
                <p:cNvSpPr/>
                <p:nvPr/>
              </p:nvSpPr>
              <p:spPr>
                <a:xfrm>
                  <a:off x="8682550" y="3046842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92" name="星形: 四角 91">
                  <a:extLst>
                    <a:ext uri="{FF2B5EF4-FFF2-40B4-BE49-F238E27FC236}">
                      <a16:creationId xmlns:a16="http://schemas.microsoft.com/office/drawing/2014/main" id="{1BC96BC2-3BB1-E2E4-833B-5A1DB375EC03}"/>
                    </a:ext>
                  </a:extLst>
                </p:cNvPr>
                <p:cNvSpPr/>
                <p:nvPr/>
              </p:nvSpPr>
              <p:spPr>
                <a:xfrm>
                  <a:off x="8954958" y="2823869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93" name="星形: 四角 92">
                  <a:extLst>
                    <a:ext uri="{FF2B5EF4-FFF2-40B4-BE49-F238E27FC236}">
                      <a16:creationId xmlns:a16="http://schemas.microsoft.com/office/drawing/2014/main" id="{C0493DD7-8F2F-17AE-A27F-425E3435548A}"/>
                    </a:ext>
                  </a:extLst>
                </p:cNvPr>
                <p:cNvSpPr/>
                <p:nvPr/>
              </p:nvSpPr>
              <p:spPr>
                <a:xfrm>
                  <a:off x="9448017" y="3533804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94" name="星形: 四角 93">
                  <a:extLst>
                    <a:ext uri="{FF2B5EF4-FFF2-40B4-BE49-F238E27FC236}">
                      <a16:creationId xmlns:a16="http://schemas.microsoft.com/office/drawing/2014/main" id="{30379B02-8DEF-0C14-142A-9117699E1595}"/>
                    </a:ext>
                  </a:extLst>
                </p:cNvPr>
                <p:cNvSpPr/>
                <p:nvPr/>
              </p:nvSpPr>
              <p:spPr>
                <a:xfrm>
                  <a:off x="8832239" y="4168472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95" name="星形: 四角 94">
                  <a:extLst>
                    <a:ext uri="{FF2B5EF4-FFF2-40B4-BE49-F238E27FC236}">
                      <a16:creationId xmlns:a16="http://schemas.microsoft.com/office/drawing/2014/main" id="{6759A307-5BCE-7924-40DC-EEA475F9BA85}"/>
                    </a:ext>
                  </a:extLst>
                </p:cNvPr>
                <p:cNvSpPr/>
                <p:nvPr/>
              </p:nvSpPr>
              <p:spPr>
                <a:xfrm>
                  <a:off x="8517142" y="4052507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96" name="星形: 四角 95">
                  <a:extLst>
                    <a:ext uri="{FF2B5EF4-FFF2-40B4-BE49-F238E27FC236}">
                      <a16:creationId xmlns:a16="http://schemas.microsoft.com/office/drawing/2014/main" id="{3032A649-B722-8925-D8BB-8EA6EB96C86E}"/>
                    </a:ext>
                  </a:extLst>
                </p:cNvPr>
                <p:cNvSpPr/>
                <p:nvPr/>
              </p:nvSpPr>
              <p:spPr>
                <a:xfrm>
                  <a:off x="9555630" y="4205528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97" name="星形: 四角 96">
                  <a:extLst>
                    <a:ext uri="{FF2B5EF4-FFF2-40B4-BE49-F238E27FC236}">
                      <a16:creationId xmlns:a16="http://schemas.microsoft.com/office/drawing/2014/main" id="{6F0EA683-262D-824B-08B3-987A06F283F5}"/>
                    </a:ext>
                  </a:extLst>
                </p:cNvPr>
                <p:cNvSpPr/>
                <p:nvPr/>
              </p:nvSpPr>
              <p:spPr>
                <a:xfrm>
                  <a:off x="9181403" y="4372040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98" name="星形: 四角 97">
                  <a:extLst>
                    <a:ext uri="{FF2B5EF4-FFF2-40B4-BE49-F238E27FC236}">
                      <a16:creationId xmlns:a16="http://schemas.microsoft.com/office/drawing/2014/main" id="{A3AB518E-BCE6-8357-A105-1A0FCDFAAABE}"/>
                    </a:ext>
                  </a:extLst>
                </p:cNvPr>
                <p:cNvSpPr/>
                <p:nvPr/>
              </p:nvSpPr>
              <p:spPr>
                <a:xfrm>
                  <a:off x="8567709" y="4476594"/>
                  <a:ext cx="36000" cy="36000"/>
                </a:xfrm>
                <a:prstGeom prst="star4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sp>
            <p:nvSpPr>
              <p:cNvPr id="99" name="星形: 四角 98">
                <a:extLst>
                  <a:ext uri="{FF2B5EF4-FFF2-40B4-BE49-F238E27FC236}">
                    <a16:creationId xmlns:a16="http://schemas.microsoft.com/office/drawing/2014/main" id="{1C2F4449-A31B-8032-1FDE-95F2B2659553}"/>
                  </a:ext>
                </a:extLst>
              </p:cNvPr>
              <p:cNvSpPr/>
              <p:nvPr/>
            </p:nvSpPr>
            <p:spPr>
              <a:xfrm>
                <a:off x="8541232" y="4572000"/>
                <a:ext cx="36000" cy="36000"/>
              </a:xfrm>
              <a:prstGeom prst="star4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2586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Open Source: Libviso2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Open source code: </a:t>
            </a:r>
            <a:r>
              <a:rPr lang="en-US" altLang="zh-TW" dirty="0">
                <a:hlinkClick r:id="rId2"/>
              </a:rPr>
              <a:t>https://www.cvlibs.net/software/libviso/</a:t>
            </a:r>
            <a:r>
              <a:rPr lang="en-US" altLang="zh-TW" dirty="0"/>
              <a:t> [1]</a:t>
            </a:r>
          </a:p>
          <a:p>
            <a:r>
              <a:rPr lang="en-US" altLang="zh-TW" dirty="0"/>
              <a:t>Dataset: </a:t>
            </a:r>
            <a:r>
              <a:rPr lang="en-US" altLang="zh-TW" dirty="0">
                <a:hlinkClick r:id="rId3"/>
              </a:rPr>
              <a:t>https://www.cvlibs.net/datasets/karlsruhe_sequences/</a:t>
            </a:r>
            <a:r>
              <a:rPr lang="en-US" altLang="zh-TW" dirty="0"/>
              <a:t> [2]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38780"/>
          <a:stretch/>
        </p:blipFill>
        <p:spPr>
          <a:xfrm>
            <a:off x="1329277" y="2156054"/>
            <a:ext cx="9533446" cy="39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94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charset="-120"/>
              </a:rPr>
              <a:t>Profiling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9A92DC51-41BB-E12A-A371-1A36708E3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08558"/>
              </p:ext>
            </p:extLst>
          </p:nvPr>
        </p:nvGraphicFramePr>
        <p:xfrm>
          <a:off x="1314450" y="4724400"/>
          <a:ext cx="9563100" cy="11140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9926">
                  <a:extLst>
                    <a:ext uri="{9D8B030D-6E8A-4147-A177-3AD203B41FA5}">
                      <a16:colId xmlns:a16="http://schemas.microsoft.com/office/drawing/2014/main" val="1178798629"/>
                    </a:ext>
                  </a:extLst>
                </a:gridCol>
                <a:gridCol w="1634718">
                  <a:extLst>
                    <a:ext uri="{9D8B030D-6E8A-4147-A177-3AD203B41FA5}">
                      <a16:colId xmlns:a16="http://schemas.microsoft.com/office/drawing/2014/main" val="2558571235"/>
                    </a:ext>
                  </a:extLst>
                </a:gridCol>
                <a:gridCol w="2206869">
                  <a:extLst>
                    <a:ext uri="{9D8B030D-6E8A-4147-A177-3AD203B41FA5}">
                      <a16:colId xmlns:a16="http://schemas.microsoft.com/office/drawing/2014/main" val="3322239422"/>
                    </a:ext>
                  </a:extLst>
                </a:gridCol>
                <a:gridCol w="1798190">
                  <a:extLst>
                    <a:ext uri="{9D8B030D-6E8A-4147-A177-3AD203B41FA5}">
                      <a16:colId xmlns:a16="http://schemas.microsoft.com/office/drawing/2014/main" val="410960135"/>
                    </a:ext>
                  </a:extLst>
                </a:gridCol>
                <a:gridCol w="2043397">
                  <a:extLst>
                    <a:ext uri="{9D8B030D-6E8A-4147-A177-3AD203B41FA5}">
                      <a16:colId xmlns:a16="http://schemas.microsoft.com/office/drawing/2014/main" val="358833307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myMatching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myComputeFeature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updateMotion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removeOutlier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857817"/>
                  </a:ext>
                </a:extLst>
              </a:tr>
              <a:tr h="504455">
                <a:tc>
                  <a:txBody>
                    <a:bodyPr/>
                    <a:lstStyle/>
                    <a:p>
                      <a:r>
                        <a:rPr lang="en-US" altLang="zh-TW" dirty="0"/>
                        <a:t>Time Ratio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95.31%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2.51%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0.76%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1.29%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818406"/>
                  </a:ext>
                </a:extLst>
              </a:tr>
            </a:tbl>
          </a:graphicData>
        </a:graphic>
      </p:graphicFrame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Using “</a:t>
            </a:r>
            <a:r>
              <a:rPr lang="en-US" altLang="zh-TW" dirty="0" err="1"/>
              <a:t>gprof</a:t>
            </a:r>
            <a:r>
              <a:rPr lang="en-US" altLang="zh-TW" dirty="0"/>
              <a:t>” to explore function hierarchy and runtime of each function</a:t>
            </a:r>
            <a:endParaRPr lang="zh-TW" altLang="en-US" dirty="0"/>
          </a:p>
        </p:txBody>
      </p:sp>
      <p:pic>
        <p:nvPicPr>
          <p:cNvPr id="8" name="內容版面配置區 11">
            <a:extLst>
              <a:ext uri="{FF2B5EF4-FFF2-40B4-BE49-F238E27FC236}">
                <a16:creationId xmlns:a16="http://schemas.microsoft.com/office/drawing/2014/main" id="{6FB2DAA3-0DC2-4399-BA0E-D6BE542D5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13" y="1780422"/>
            <a:ext cx="11631974" cy="210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65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3" id="{5E336EAF-915B-4656-BB1B-724216B72941}" vid="{19CC82D3-4090-4440-BB5A-53B292BEC62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DCS</Template>
  <TotalTime>1147</TotalTime>
  <Words>1213</Words>
  <Application>Microsoft Office PowerPoint</Application>
  <PresentationFormat>寬螢幕</PresentationFormat>
  <Paragraphs>267</Paragraphs>
  <Slides>25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3" baseType="lpstr">
      <vt:lpstr>微軟正黑體</vt:lpstr>
      <vt:lpstr>新細明體</vt:lpstr>
      <vt:lpstr>新細明體</vt:lpstr>
      <vt:lpstr>標楷體</vt:lpstr>
      <vt:lpstr>Arial</vt:lpstr>
      <vt:lpstr>Calibri</vt:lpstr>
      <vt:lpstr>Cambria Math</vt:lpstr>
      <vt:lpstr>Office 佈景主題</vt:lpstr>
      <vt:lpstr>PowerPoint 簡報</vt:lpstr>
      <vt:lpstr>Outline</vt:lpstr>
      <vt:lpstr>Introduction</vt:lpstr>
      <vt:lpstr>Monocular Visual Odometry</vt:lpstr>
      <vt:lpstr>Monocular Visual Odometry</vt:lpstr>
      <vt:lpstr>Monocular Visual Odometry</vt:lpstr>
      <vt:lpstr>Monocular Visual Odometry</vt:lpstr>
      <vt:lpstr>Open Source: Libviso2 </vt:lpstr>
      <vt:lpstr>Profiling</vt:lpstr>
      <vt:lpstr>Compute Feature</vt:lpstr>
      <vt:lpstr>Compute Feature – Future Work</vt:lpstr>
      <vt:lpstr>Matching</vt:lpstr>
      <vt:lpstr>Data-Level Parallelism in Find Match</vt:lpstr>
      <vt:lpstr>DRAM Traffic</vt:lpstr>
      <vt:lpstr>Data Buffer</vt:lpstr>
      <vt:lpstr>Fetching Strategies</vt:lpstr>
      <vt:lpstr>Reducing BRAM Usage</vt:lpstr>
      <vt:lpstr>Matching – Future work (1/2)</vt:lpstr>
      <vt:lpstr>Matching – Future work (2/2)</vt:lpstr>
      <vt:lpstr>Remove Outliers</vt:lpstr>
      <vt:lpstr>Storage Optimization for Remove Outliers </vt:lpstr>
      <vt:lpstr>Architecture</vt:lpstr>
      <vt:lpstr>List of Events</vt:lpstr>
      <vt:lpstr>Performance Evaluation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69</cp:revision>
  <dcterms:created xsi:type="dcterms:W3CDTF">2022-12-27T02:17:01Z</dcterms:created>
  <dcterms:modified xsi:type="dcterms:W3CDTF">2022-12-29T08:04:06Z</dcterms:modified>
</cp:coreProperties>
</file>